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mp" ContentType="image/png"/>
  <Default Extension="xls" ContentType="application/vnd.ms-exce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8" r:id="rId2"/>
    <p:sldMasterId id="2147483682" r:id="rId3"/>
    <p:sldMasterId id="2147483696" r:id="rId4"/>
  </p:sldMasterIdLst>
  <p:notesMasterIdLst>
    <p:notesMasterId r:id="rId71"/>
  </p:notesMasterIdLst>
  <p:handoutMasterIdLst>
    <p:handoutMasterId r:id="rId72"/>
  </p:handoutMasterIdLst>
  <p:sldIdLst>
    <p:sldId id="266" r:id="rId5"/>
    <p:sldId id="832" r:id="rId6"/>
    <p:sldId id="760" r:id="rId7"/>
    <p:sldId id="834" r:id="rId8"/>
    <p:sldId id="842" r:id="rId9"/>
    <p:sldId id="633" r:id="rId10"/>
    <p:sldId id="679" r:id="rId11"/>
    <p:sldId id="706" r:id="rId12"/>
    <p:sldId id="850" r:id="rId13"/>
    <p:sldId id="634" r:id="rId14"/>
    <p:sldId id="635" r:id="rId15"/>
    <p:sldId id="682" r:id="rId16"/>
    <p:sldId id="843" r:id="rId17"/>
    <p:sldId id="854" r:id="rId18"/>
    <p:sldId id="683" r:id="rId19"/>
    <p:sldId id="684" r:id="rId20"/>
    <p:sldId id="686" r:id="rId21"/>
    <p:sldId id="685" r:id="rId22"/>
    <p:sldId id="844" r:id="rId23"/>
    <p:sldId id="835" r:id="rId24"/>
    <p:sldId id="782" r:id="rId25"/>
    <p:sldId id="783" r:id="rId26"/>
    <p:sldId id="784" r:id="rId27"/>
    <p:sldId id="785" r:id="rId28"/>
    <p:sldId id="787" r:id="rId29"/>
    <p:sldId id="681" r:id="rId30"/>
    <p:sldId id="838" r:id="rId31"/>
    <p:sldId id="639" r:id="rId32"/>
    <p:sldId id="839" r:id="rId33"/>
    <p:sldId id="637" r:id="rId34"/>
    <p:sldId id="840" r:id="rId35"/>
    <p:sldId id="841" r:id="rId36"/>
    <p:sldId id="790" r:id="rId37"/>
    <p:sldId id="791" r:id="rId38"/>
    <p:sldId id="707" r:id="rId39"/>
    <p:sldId id="708" r:id="rId40"/>
    <p:sldId id="709" r:id="rId41"/>
    <p:sldId id="836" r:id="rId42"/>
    <p:sldId id="792" r:id="rId43"/>
    <p:sldId id="793" r:id="rId44"/>
    <p:sldId id="794" r:id="rId45"/>
    <p:sldId id="795" r:id="rId46"/>
    <p:sldId id="796" r:id="rId47"/>
    <p:sldId id="797" r:id="rId48"/>
    <p:sldId id="798" r:id="rId49"/>
    <p:sldId id="799" r:id="rId50"/>
    <p:sldId id="800" r:id="rId51"/>
    <p:sldId id="801" r:id="rId52"/>
    <p:sldId id="802" r:id="rId53"/>
    <p:sldId id="803" r:id="rId54"/>
    <p:sldId id="804" r:id="rId55"/>
    <p:sldId id="855" r:id="rId56"/>
    <p:sldId id="805" r:id="rId57"/>
    <p:sldId id="806" r:id="rId58"/>
    <p:sldId id="807" r:id="rId59"/>
    <p:sldId id="845" r:id="rId60"/>
    <p:sldId id="846" r:id="rId61"/>
    <p:sldId id="837" r:id="rId62"/>
    <p:sldId id="819" r:id="rId63"/>
    <p:sldId id="847" r:id="rId64"/>
    <p:sldId id="849" r:id="rId65"/>
    <p:sldId id="848" r:id="rId66"/>
    <p:sldId id="851" r:id="rId67"/>
    <p:sldId id="852" r:id="rId68"/>
    <p:sldId id="853" r:id="rId69"/>
    <p:sldId id="267" r:id="rId70"/>
  </p:sldIdLst>
  <p:sldSz cx="9144000" cy="6858000" type="screen4x3"/>
  <p:notesSz cx="6858000" cy="9190038"/>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b="1" kern="1200">
        <a:solidFill>
          <a:schemeClr val="folHlink"/>
        </a:solidFill>
        <a:latin typeface="Comic Sans MS" pitchFamily="66" charset="0"/>
        <a:ea typeface="+mn-ea"/>
        <a:cs typeface="+mn-cs"/>
      </a:defRPr>
    </a:lvl1pPr>
    <a:lvl2pPr marL="457200" algn="ctr" rtl="0" eaLnBrk="0" fontAlgn="base" hangingPunct="0">
      <a:spcBef>
        <a:spcPct val="0"/>
      </a:spcBef>
      <a:spcAft>
        <a:spcPct val="0"/>
      </a:spcAft>
      <a:defRPr b="1" kern="1200">
        <a:solidFill>
          <a:schemeClr val="folHlink"/>
        </a:solidFill>
        <a:latin typeface="Comic Sans MS" pitchFamily="66" charset="0"/>
        <a:ea typeface="+mn-ea"/>
        <a:cs typeface="+mn-cs"/>
      </a:defRPr>
    </a:lvl2pPr>
    <a:lvl3pPr marL="914400" algn="ctr" rtl="0" eaLnBrk="0" fontAlgn="base" hangingPunct="0">
      <a:spcBef>
        <a:spcPct val="0"/>
      </a:spcBef>
      <a:spcAft>
        <a:spcPct val="0"/>
      </a:spcAft>
      <a:defRPr b="1" kern="1200">
        <a:solidFill>
          <a:schemeClr val="folHlink"/>
        </a:solidFill>
        <a:latin typeface="Comic Sans MS" pitchFamily="66" charset="0"/>
        <a:ea typeface="+mn-ea"/>
        <a:cs typeface="+mn-cs"/>
      </a:defRPr>
    </a:lvl3pPr>
    <a:lvl4pPr marL="1371600" algn="ctr" rtl="0" eaLnBrk="0" fontAlgn="base" hangingPunct="0">
      <a:spcBef>
        <a:spcPct val="0"/>
      </a:spcBef>
      <a:spcAft>
        <a:spcPct val="0"/>
      </a:spcAft>
      <a:defRPr b="1" kern="1200">
        <a:solidFill>
          <a:schemeClr val="folHlink"/>
        </a:solidFill>
        <a:latin typeface="Comic Sans MS" pitchFamily="66" charset="0"/>
        <a:ea typeface="+mn-ea"/>
        <a:cs typeface="+mn-cs"/>
      </a:defRPr>
    </a:lvl4pPr>
    <a:lvl5pPr marL="1828800" algn="ctr" rtl="0" eaLnBrk="0" fontAlgn="base" hangingPunct="0">
      <a:spcBef>
        <a:spcPct val="0"/>
      </a:spcBef>
      <a:spcAft>
        <a:spcPct val="0"/>
      </a:spcAft>
      <a:defRPr b="1" kern="1200">
        <a:solidFill>
          <a:schemeClr val="folHlink"/>
        </a:solidFill>
        <a:latin typeface="Comic Sans MS" pitchFamily="66" charset="0"/>
        <a:ea typeface="+mn-ea"/>
        <a:cs typeface="+mn-cs"/>
      </a:defRPr>
    </a:lvl5pPr>
    <a:lvl6pPr marL="2286000" algn="l" defTabSz="914400" rtl="0" eaLnBrk="1" latinLnBrk="0" hangingPunct="1">
      <a:defRPr b="1" kern="1200">
        <a:solidFill>
          <a:schemeClr val="folHlink"/>
        </a:solidFill>
        <a:latin typeface="Comic Sans MS" pitchFamily="66" charset="0"/>
        <a:ea typeface="+mn-ea"/>
        <a:cs typeface="+mn-cs"/>
      </a:defRPr>
    </a:lvl6pPr>
    <a:lvl7pPr marL="2743200" algn="l" defTabSz="914400" rtl="0" eaLnBrk="1" latinLnBrk="0" hangingPunct="1">
      <a:defRPr b="1" kern="1200">
        <a:solidFill>
          <a:schemeClr val="folHlink"/>
        </a:solidFill>
        <a:latin typeface="Comic Sans MS" pitchFamily="66" charset="0"/>
        <a:ea typeface="+mn-ea"/>
        <a:cs typeface="+mn-cs"/>
      </a:defRPr>
    </a:lvl7pPr>
    <a:lvl8pPr marL="3200400" algn="l" defTabSz="914400" rtl="0" eaLnBrk="1" latinLnBrk="0" hangingPunct="1">
      <a:defRPr b="1" kern="1200">
        <a:solidFill>
          <a:schemeClr val="folHlink"/>
        </a:solidFill>
        <a:latin typeface="Comic Sans MS" pitchFamily="66" charset="0"/>
        <a:ea typeface="+mn-ea"/>
        <a:cs typeface="+mn-cs"/>
      </a:defRPr>
    </a:lvl8pPr>
    <a:lvl9pPr marL="3657600" algn="l" defTabSz="914400" rtl="0" eaLnBrk="1" latinLnBrk="0" hangingPunct="1">
      <a:defRPr b="1" kern="1200">
        <a:solidFill>
          <a:schemeClr val="folHlink"/>
        </a:solidFill>
        <a:latin typeface="Comic Sans MS"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9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BF5C9"/>
    <a:srgbClr val="CC0000"/>
    <a:srgbClr val="006666"/>
    <a:srgbClr val="800000"/>
    <a:srgbClr val="FFA54B"/>
    <a:srgbClr val="FF6600"/>
    <a:srgbClr val="FF9F5D"/>
    <a:srgbClr val="FFB66D"/>
    <a:srgbClr val="FF9933"/>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4B153F-75AD-224E-8458-F01B33FC454A}" v="300" dt="2024-10-09T05:32:23.7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25" autoAdjust="0"/>
    <p:restoredTop sz="89381" autoAdjust="0"/>
  </p:normalViewPr>
  <p:slideViewPr>
    <p:cSldViewPr>
      <p:cViewPr varScale="1">
        <p:scale>
          <a:sx n="241" d="100"/>
          <a:sy n="241" d="100"/>
        </p:scale>
        <p:origin x="2832" y="17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Lst>
  </p:outlineViewPr>
  <p:notesTextViewPr>
    <p:cViewPr>
      <p:scale>
        <a:sx n="100" d="100"/>
        <a:sy n="100" d="100"/>
      </p:scale>
      <p:origin x="0" y="0"/>
    </p:cViewPr>
  </p:notesTextViewPr>
  <p:sorterViewPr>
    <p:cViewPr>
      <p:scale>
        <a:sx n="120" d="100"/>
        <a:sy n="120" d="100"/>
      </p:scale>
      <p:origin x="0" y="-21449"/>
    </p:cViewPr>
  </p:sorterViewPr>
  <p:notesViewPr>
    <p:cSldViewPr>
      <p:cViewPr>
        <p:scale>
          <a:sx n="75" d="100"/>
          <a:sy n="75" d="100"/>
        </p:scale>
        <p:origin x="-2442" y="-270"/>
      </p:cViewPr>
      <p:guideLst>
        <p:guide orient="horz" pos="2894"/>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5.xml"/></Relationships>
</file>

<file path=ppt/_rels/viewProps.xml.rels><?xml version="1.0" encoding="UTF-8" standalone="yes"?>
<Relationships xmlns="http://schemas.openxmlformats.org/package/2006/relationships"><Relationship Id="rId13" Type="http://schemas.openxmlformats.org/officeDocument/2006/relationships/slide" Target="slides/slide21.xml"/><Relationship Id="rId18" Type="http://schemas.openxmlformats.org/officeDocument/2006/relationships/slide" Target="slides/slide26.xml"/><Relationship Id="rId26" Type="http://schemas.openxmlformats.org/officeDocument/2006/relationships/slide" Target="slides/slide34.xml"/><Relationship Id="rId39" Type="http://schemas.openxmlformats.org/officeDocument/2006/relationships/slide" Target="slides/slide48.xml"/><Relationship Id="rId21" Type="http://schemas.openxmlformats.org/officeDocument/2006/relationships/slide" Target="slides/slide29.xml"/><Relationship Id="rId34" Type="http://schemas.openxmlformats.org/officeDocument/2006/relationships/slide" Target="slides/slide43.xml"/><Relationship Id="rId42" Type="http://schemas.openxmlformats.org/officeDocument/2006/relationships/slide" Target="slides/slide51.xml"/><Relationship Id="rId47" Type="http://schemas.openxmlformats.org/officeDocument/2006/relationships/slide" Target="slides/slide59.xml"/><Relationship Id="rId7" Type="http://schemas.openxmlformats.org/officeDocument/2006/relationships/slide" Target="slides/slide11.xml"/><Relationship Id="rId2" Type="http://schemas.openxmlformats.org/officeDocument/2006/relationships/slide" Target="slides/slide4.xml"/><Relationship Id="rId16" Type="http://schemas.openxmlformats.org/officeDocument/2006/relationships/slide" Target="slides/slide24.xml"/><Relationship Id="rId29" Type="http://schemas.openxmlformats.org/officeDocument/2006/relationships/slide" Target="slides/slide37.xml"/><Relationship Id="rId1" Type="http://schemas.openxmlformats.org/officeDocument/2006/relationships/slide" Target="slides/slide2.xml"/><Relationship Id="rId6" Type="http://schemas.openxmlformats.org/officeDocument/2006/relationships/slide" Target="slides/slide10.xml"/><Relationship Id="rId11" Type="http://schemas.openxmlformats.org/officeDocument/2006/relationships/slide" Target="slides/slide17.xml"/><Relationship Id="rId24" Type="http://schemas.openxmlformats.org/officeDocument/2006/relationships/slide" Target="slides/slide32.xml"/><Relationship Id="rId32" Type="http://schemas.openxmlformats.org/officeDocument/2006/relationships/slide" Target="slides/slide41.xml"/><Relationship Id="rId37" Type="http://schemas.openxmlformats.org/officeDocument/2006/relationships/slide" Target="slides/slide46.xml"/><Relationship Id="rId40" Type="http://schemas.openxmlformats.org/officeDocument/2006/relationships/slide" Target="slides/slide49.xml"/><Relationship Id="rId45" Type="http://schemas.openxmlformats.org/officeDocument/2006/relationships/slide" Target="slides/slide54.xml"/><Relationship Id="rId5" Type="http://schemas.openxmlformats.org/officeDocument/2006/relationships/slide" Target="slides/slide8.xml"/><Relationship Id="rId15" Type="http://schemas.openxmlformats.org/officeDocument/2006/relationships/slide" Target="slides/slide23.xml"/><Relationship Id="rId23" Type="http://schemas.openxmlformats.org/officeDocument/2006/relationships/slide" Target="slides/slide31.xml"/><Relationship Id="rId28" Type="http://schemas.openxmlformats.org/officeDocument/2006/relationships/slide" Target="slides/slide36.xml"/><Relationship Id="rId36" Type="http://schemas.openxmlformats.org/officeDocument/2006/relationships/slide" Target="slides/slide45.xml"/><Relationship Id="rId10" Type="http://schemas.openxmlformats.org/officeDocument/2006/relationships/slide" Target="slides/slide16.xml"/><Relationship Id="rId19" Type="http://schemas.openxmlformats.org/officeDocument/2006/relationships/slide" Target="slides/slide27.xml"/><Relationship Id="rId31" Type="http://schemas.openxmlformats.org/officeDocument/2006/relationships/slide" Target="slides/slide40.xml"/><Relationship Id="rId44" Type="http://schemas.openxmlformats.org/officeDocument/2006/relationships/slide" Target="slides/slide53.xml"/><Relationship Id="rId4" Type="http://schemas.openxmlformats.org/officeDocument/2006/relationships/slide" Target="slides/slide7.xml"/><Relationship Id="rId9" Type="http://schemas.openxmlformats.org/officeDocument/2006/relationships/slide" Target="slides/slide15.xml"/><Relationship Id="rId14" Type="http://schemas.openxmlformats.org/officeDocument/2006/relationships/slide" Target="slides/slide22.xml"/><Relationship Id="rId22" Type="http://schemas.openxmlformats.org/officeDocument/2006/relationships/slide" Target="slides/slide30.xml"/><Relationship Id="rId27" Type="http://schemas.openxmlformats.org/officeDocument/2006/relationships/slide" Target="slides/slide35.xml"/><Relationship Id="rId30" Type="http://schemas.openxmlformats.org/officeDocument/2006/relationships/slide" Target="slides/slide39.xml"/><Relationship Id="rId35" Type="http://schemas.openxmlformats.org/officeDocument/2006/relationships/slide" Target="slides/slide44.xml"/><Relationship Id="rId43" Type="http://schemas.openxmlformats.org/officeDocument/2006/relationships/slide" Target="slides/slide52.xml"/><Relationship Id="rId8" Type="http://schemas.openxmlformats.org/officeDocument/2006/relationships/slide" Target="slides/slide12.xml"/><Relationship Id="rId3" Type="http://schemas.openxmlformats.org/officeDocument/2006/relationships/slide" Target="slides/slide6.xml"/><Relationship Id="rId12" Type="http://schemas.openxmlformats.org/officeDocument/2006/relationships/slide" Target="slides/slide18.xml"/><Relationship Id="rId17" Type="http://schemas.openxmlformats.org/officeDocument/2006/relationships/slide" Target="slides/slide25.xml"/><Relationship Id="rId25" Type="http://schemas.openxmlformats.org/officeDocument/2006/relationships/slide" Target="slides/slide33.xml"/><Relationship Id="rId33" Type="http://schemas.openxmlformats.org/officeDocument/2006/relationships/slide" Target="slides/slide42.xml"/><Relationship Id="rId38" Type="http://schemas.openxmlformats.org/officeDocument/2006/relationships/slide" Target="slides/slide47.xml"/><Relationship Id="rId46" Type="http://schemas.openxmlformats.org/officeDocument/2006/relationships/slide" Target="slides/slide55.xml"/><Relationship Id="rId20" Type="http://schemas.openxmlformats.org/officeDocument/2006/relationships/slide" Target="slides/slide28.xml"/><Relationship Id="rId41"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4257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381000" y="4365625"/>
            <a:ext cx="6172200" cy="413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noProof="0" dirty="0"/>
              <a:t>Click to edit Master notes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82947" name="Rectangle 3"/>
          <p:cNvSpPr>
            <a:spLocks noGrp="1" noRot="1" noChangeAspect="1" noChangeArrowheads="1" noTextEdit="1"/>
          </p:cNvSpPr>
          <p:nvPr>
            <p:ph type="sldImg" idx="2"/>
          </p:nvPr>
        </p:nvSpPr>
        <p:spPr bwMode="auto">
          <a:xfrm>
            <a:off x="1139825" y="695325"/>
            <a:ext cx="4578350" cy="343376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2037684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Liberation Sans" panose="020B0604020202020204"/>
        <a:ea typeface="+mn-ea"/>
        <a:cs typeface="+mn-cs"/>
      </a:defRPr>
    </a:lvl1pPr>
    <a:lvl2pPr marL="457200" algn="l" rtl="0" eaLnBrk="0" fontAlgn="base" hangingPunct="0">
      <a:spcBef>
        <a:spcPct val="30000"/>
      </a:spcBef>
      <a:spcAft>
        <a:spcPct val="0"/>
      </a:spcAft>
      <a:defRPr sz="1400" kern="1200">
        <a:solidFill>
          <a:schemeClr val="tx1"/>
        </a:solidFill>
        <a:latin typeface="Liberation Sans" panose="020B0604020202020204"/>
        <a:ea typeface="+mn-ea"/>
        <a:cs typeface="+mn-cs"/>
      </a:defRPr>
    </a:lvl2pPr>
    <a:lvl3pPr marL="914400" algn="l" rtl="0" eaLnBrk="0" fontAlgn="base" hangingPunct="0">
      <a:spcBef>
        <a:spcPct val="30000"/>
      </a:spcBef>
      <a:spcAft>
        <a:spcPct val="0"/>
      </a:spcAft>
      <a:defRPr sz="1400" kern="1200">
        <a:solidFill>
          <a:schemeClr val="tx1"/>
        </a:solidFill>
        <a:latin typeface="Liberation Sans" panose="020B0604020202020204"/>
        <a:ea typeface="+mn-ea"/>
        <a:cs typeface="+mn-cs"/>
      </a:defRPr>
    </a:lvl3pPr>
    <a:lvl4pPr marL="1371600" algn="l" rtl="0" eaLnBrk="0" fontAlgn="base" hangingPunct="0">
      <a:spcBef>
        <a:spcPct val="30000"/>
      </a:spcBef>
      <a:spcAft>
        <a:spcPct val="0"/>
      </a:spcAft>
      <a:defRPr sz="1400" kern="1200">
        <a:solidFill>
          <a:schemeClr val="tx1"/>
        </a:solidFill>
        <a:latin typeface="Liberation Sans" panose="020B0604020202020204"/>
        <a:ea typeface="+mn-ea"/>
        <a:cs typeface="+mn-cs"/>
      </a:defRPr>
    </a:lvl4pPr>
    <a:lvl5pPr marL="1828800" algn="l" rtl="0" eaLnBrk="0" fontAlgn="base" hangingPunct="0">
      <a:spcBef>
        <a:spcPct val="30000"/>
      </a:spcBef>
      <a:spcAft>
        <a:spcPct val="0"/>
      </a:spcAft>
      <a:defRPr sz="1400" kern="1200">
        <a:solidFill>
          <a:schemeClr val="tx1"/>
        </a:solidFill>
        <a:latin typeface="Liberation Sans" panose="020B0604020202020204"/>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930199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p:spPr>
        <p:txBody>
          <a:bodyPr/>
          <a:lstStyle/>
          <a:p>
            <a:r>
              <a:rPr lang="en-US" altLang="en-US" sz="2400" dirty="0"/>
              <a:t>The diminishing-charge methods provide for a higher depreciation cost in the earlier years and lower charges in later periods.</a:t>
            </a:r>
          </a:p>
          <a:p>
            <a:endParaRPr lang="en-US" altLang="en-US" sz="2400" dirty="0"/>
          </a:p>
          <a:p>
            <a:r>
              <a:rPr lang="en-US" altLang="en-US" sz="2400" dirty="0"/>
              <a:t>What is the main justification for this approach? The rationale is that companies should charge more depreciation in earlier years because the asset is most productive in its earlier years</a:t>
            </a:r>
          </a:p>
          <a:p>
            <a:endParaRPr lang="en-US" altLang="en-US" sz="1800" dirty="0"/>
          </a:p>
          <a:p>
            <a:r>
              <a:rPr lang="en-US" altLang="en-US" sz="2400" dirty="0"/>
              <a:t>Furthermore, the accelerated methods provide </a:t>
            </a:r>
            <a:r>
              <a:rPr lang="en-US" altLang="en-US" sz="2400" b="1" dirty="0"/>
              <a:t>a constant cost </a:t>
            </a:r>
            <a:r>
              <a:rPr lang="en-US" altLang="en-US" sz="2400" dirty="0"/>
              <a:t>because the depreciation charge is lower in the later periods, at the time when the maintenance and repair costs are often higher. </a:t>
            </a:r>
          </a:p>
        </p:txBody>
      </p:sp>
    </p:spTree>
    <p:extLst>
      <p:ext uri="{BB962C8B-B14F-4D97-AF65-F5344CB8AC3E}">
        <p14:creationId xmlns:p14="http://schemas.microsoft.com/office/powerpoint/2010/main" val="948039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343869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p:spPr>
        <p:txBody>
          <a:bodyPr/>
          <a:lstStyle/>
          <a:p>
            <a:r>
              <a:rPr lang="en-US" altLang="en-US" sz="2400" dirty="0"/>
              <a:t>For example, the double-declining rate for a 10-year asset is 20 percent (double the straight-line rate, which is 1⁄10, or 10 percent). Companies apply the constant rate to the declining book value each year.</a:t>
            </a:r>
          </a:p>
        </p:txBody>
      </p:sp>
    </p:spTree>
    <p:extLst>
      <p:ext uri="{BB962C8B-B14F-4D97-AF65-F5344CB8AC3E}">
        <p14:creationId xmlns:p14="http://schemas.microsoft.com/office/powerpoint/2010/main" val="2261690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p:spPr>
        <p:txBody>
          <a:bodyPr/>
          <a:lstStyle/>
          <a:p>
            <a:r>
              <a:rPr lang="en-US" altLang="en-US" sz="2400" dirty="0"/>
              <a:t>The declining-balance rate is multiplied by the book value of the asset at the beginning of each period. Since the depreciation charge reduces the book value of the asset each period, applying the constant-declining-balance rate to a successively lower book value results in lower depreciation charges each year. This process continues until the book value of the asset equals its estimated residual value. At that time, the company discontinues depreciation.</a:t>
            </a:r>
          </a:p>
        </p:txBody>
      </p:sp>
    </p:spTree>
    <p:extLst>
      <p:ext uri="{BB962C8B-B14F-4D97-AF65-F5344CB8AC3E}">
        <p14:creationId xmlns:p14="http://schemas.microsoft.com/office/powerpoint/2010/main" val="3166307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290" name="Rectangle 2"/>
          <p:cNvSpPr>
            <a:spLocks noGrp="1" noRot="1" noChangeAspect="1" noChangeArrowheads="1" noTextEdit="1"/>
          </p:cNvSpPr>
          <p:nvPr>
            <p:ph type="sldImg"/>
          </p:nvPr>
        </p:nvSpPr>
        <p:spPr>
          <a:ln/>
        </p:spPr>
      </p:sp>
      <p:sp>
        <p:nvSpPr>
          <p:cNvPr id="1036291" name="Rectangle 3"/>
          <p:cNvSpPr>
            <a:spLocks noGrp="1" noChangeArrowheads="1"/>
          </p:cNvSpPr>
          <p:nvPr>
            <p:ph type="body" idx="1"/>
          </p:nvPr>
        </p:nvSpPr>
        <p:spPr/>
        <p:txBody>
          <a:bodyPr/>
          <a:lstStyle/>
          <a:p>
            <a:r>
              <a:rPr lang="en-US" altLang="en-US" sz="2400" dirty="0"/>
              <a:t>As an example, when a company like Nokia (FIN) purchases a building, it must determine how the various building components (e.g., the foundation, structure, roof, heating and cooling system, and elevators) should be segregated and depreciated</a:t>
            </a:r>
            <a:r>
              <a:rPr lang="en-US" altLang="en-US" dirty="0"/>
              <a:t>.</a:t>
            </a:r>
          </a:p>
        </p:txBody>
      </p:sp>
    </p:spTree>
    <p:extLst>
      <p:ext uri="{BB962C8B-B14F-4D97-AF65-F5344CB8AC3E}">
        <p14:creationId xmlns:p14="http://schemas.microsoft.com/office/powerpoint/2010/main" val="695220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554" name="Rectangle 2"/>
          <p:cNvSpPr>
            <a:spLocks noGrp="1" noRot="1" noChangeAspect="1" noChangeArrowheads="1" noTextEdit="1"/>
          </p:cNvSpPr>
          <p:nvPr>
            <p:ph type="sldImg"/>
          </p:nvPr>
        </p:nvSpPr>
        <p:spPr>
          <a:ln/>
        </p:spPr>
      </p:sp>
      <p:sp>
        <p:nvSpPr>
          <p:cNvPr id="117555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449296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02" name="Rectangle 2"/>
          <p:cNvSpPr>
            <a:spLocks noGrp="1" noRot="1" noChangeAspect="1" noChangeArrowheads="1" noTextEdit="1"/>
          </p:cNvSpPr>
          <p:nvPr>
            <p:ph type="sldImg"/>
          </p:nvPr>
        </p:nvSpPr>
        <p:spPr>
          <a:ln/>
        </p:spPr>
      </p:sp>
      <p:sp>
        <p:nvSpPr>
          <p:cNvPr id="117760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308446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02" name="Rectangle 2"/>
          <p:cNvSpPr>
            <a:spLocks noGrp="1" noRot="1" noChangeAspect="1" noChangeArrowheads="1" noTextEdit="1"/>
          </p:cNvSpPr>
          <p:nvPr>
            <p:ph type="sldImg"/>
          </p:nvPr>
        </p:nvSpPr>
        <p:spPr>
          <a:ln/>
        </p:spPr>
      </p:sp>
      <p:sp>
        <p:nvSpPr>
          <p:cNvPr id="117760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578565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Rectangle 2"/>
          <p:cNvSpPr>
            <a:spLocks noGrp="1" noRot="1" noChangeAspect="1" noChangeArrowheads="1" noTextEdit="1"/>
          </p:cNvSpPr>
          <p:nvPr>
            <p:ph type="sldImg"/>
          </p:nvPr>
        </p:nvSpPr>
        <p:spPr>
          <a:ln/>
        </p:spPr>
      </p:sp>
      <p:sp>
        <p:nvSpPr>
          <p:cNvPr id="103833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789345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4144731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50938" y="692150"/>
            <a:ext cx="4556125" cy="3416300"/>
          </a:xfrm>
          <a:ln/>
        </p:spPr>
      </p:sp>
      <p:sp>
        <p:nvSpPr>
          <p:cNvPr id="68611" name="Rectangle 4"/>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427909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4"/>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796304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4"/>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206479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4"/>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534147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4"/>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814185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4"/>
          <p:cNvSpPr>
            <a:spLocks noGrp="1" noChangeArrowheads="1"/>
          </p:cNvSpPr>
          <p:nvPr>
            <p:ph type="body" idx="1"/>
          </p:nvPr>
        </p:nvSpPr>
        <p:spPr>
          <a:noFill/>
        </p:spPr>
        <p:txBody>
          <a:bodyPr/>
          <a:lstStyle/>
          <a:p>
            <a:r>
              <a:rPr lang="en-US" altLang="zh-CN" dirty="0"/>
              <a:t>4.58/15</a:t>
            </a:r>
            <a:r>
              <a:rPr lang="zh-CN" altLang="en-US" dirty="0"/>
              <a:t> </a:t>
            </a:r>
            <a:r>
              <a:rPr lang="en-US" altLang="zh-CN" dirty="0"/>
              <a:t>=</a:t>
            </a:r>
            <a:r>
              <a:rPr lang="zh-CN" altLang="en-US" dirty="0"/>
              <a:t> </a:t>
            </a:r>
            <a:r>
              <a:rPr lang="en-US" altLang="zh-CN" dirty="0"/>
              <a:t>5/15</a:t>
            </a:r>
            <a:r>
              <a:rPr lang="zh-CN" altLang="en-US" dirty="0"/>
              <a:t>*</a:t>
            </a:r>
            <a:r>
              <a:rPr lang="en-US" altLang="zh-CN" dirty="0"/>
              <a:t>7/12+4/15</a:t>
            </a:r>
            <a:r>
              <a:rPr lang="zh-CN" altLang="en-US" dirty="0"/>
              <a:t>*</a:t>
            </a:r>
            <a:r>
              <a:rPr lang="en-US" altLang="zh-CN" dirty="0"/>
              <a:t>5/12</a:t>
            </a:r>
            <a:endParaRPr lang="en-US" altLang="en-US" dirty="0"/>
          </a:p>
        </p:txBody>
      </p:sp>
    </p:spTree>
    <p:extLst>
      <p:ext uri="{BB962C8B-B14F-4D97-AF65-F5344CB8AC3E}">
        <p14:creationId xmlns:p14="http://schemas.microsoft.com/office/powerpoint/2010/main" val="2692680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4"/>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35865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Rectangle 2"/>
          <p:cNvSpPr>
            <a:spLocks noGrp="1" noRot="1" noChangeAspect="1" noChangeArrowheads="1" noTextEdit="1"/>
          </p:cNvSpPr>
          <p:nvPr>
            <p:ph type="sldImg"/>
          </p:nvPr>
        </p:nvSpPr>
        <p:spPr>
          <a:ln/>
        </p:spPr>
      </p:sp>
      <p:sp>
        <p:nvSpPr>
          <p:cNvPr id="1038339" name="Rectangle 3"/>
          <p:cNvSpPr>
            <a:spLocks noGrp="1" noChangeArrowheads="1"/>
          </p:cNvSpPr>
          <p:nvPr>
            <p:ph type="body" idx="1"/>
          </p:nvPr>
        </p:nvSpPr>
        <p:spPr/>
        <p:txBody>
          <a:bodyPr/>
          <a:lstStyle/>
          <a:p>
            <a:r>
              <a:rPr lang="en-US" altLang="en-US" sz="1800" dirty="0"/>
              <a:t>A common misconception about depreciation is that it provides funds for the replacement of property, plant, and equipment. </a:t>
            </a:r>
          </a:p>
          <a:p>
            <a:endParaRPr lang="en-US" altLang="en-US" sz="1800" dirty="0"/>
          </a:p>
          <a:p>
            <a:r>
              <a:rPr lang="en-US" altLang="en-US" sz="1800" dirty="0"/>
              <a:t>This extreme example illustrates that depreciation in no way provides funds for the replacement of assets. The funds for the replacement of the assets come from the revenues (generated through use of the asset). </a:t>
            </a:r>
          </a:p>
        </p:txBody>
      </p:sp>
    </p:spTree>
    <p:extLst>
      <p:ext uri="{BB962C8B-B14F-4D97-AF65-F5344CB8AC3E}">
        <p14:creationId xmlns:p14="http://schemas.microsoft.com/office/powerpoint/2010/main" val="192354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Rectangle 2"/>
          <p:cNvSpPr>
            <a:spLocks noGrp="1" noRot="1" noChangeAspect="1" noChangeArrowheads="1" noTextEdit="1"/>
          </p:cNvSpPr>
          <p:nvPr>
            <p:ph type="sldImg"/>
          </p:nvPr>
        </p:nvSpPr>
        <p:spPr>
          <a:ln/>
        </p:spPr>
      </p:sp>
      <p:sp>
        <p:nvSpPr>
          <p:cNvPr id="1038339" name="Rectangle 3"/>
          <p:cNvSpPr>
            <a:spLocks noGrp="1" noChangeArrowheads="1"/>
          </p:cNvSpPr>
          <p:nvPr>
            <p:ph type="body" idx="1"/>
          </p:nvPr>
        </p:nvSpPr>
        <p:spPr/>
        <p:txBody>
          <a:bodyPr/>
          <a:lstStyle/>
          <a:p>
            <a:r>
              <a:rPr lang="en-US" altLang="en-US" sz="1800" dirty="0"/>
              <a:t>As a result, IFRS requires that companies review the estimates for residual value and service life annually and revise them if needed.</a:t>
            </a:r>
          </a:p>
          <a:p>
            <a:endParaRPr lang="en-US" altLang="en-US" sz="1800" dirty="0"/>
          </a:p>
          <a:p>
            <a:r>
              <a:rPr lang="en-US" altLang="en-US" sz="1800" dirty="0"/>
              <a:t>Unexpected physical deterioration or unforeseen obsolescence may decrease the estimated useful life of the asset. Improved maintenance procedures, revision of operating procedures, or similar developments may prolong the life of the asset beyond the expected period</a:t>
            </a:r>
          </a:p>
        </p:txBody>
      </p:sp>
    </p:spTree>
    <p:extLst>
      <p:ext uri="{BB962C8B-B14F-4D97-AF65-F5344CB8AC3E}">
        <p14:creationId xmlns:p14="http://schemas.microsoft.com/office/powerpoint/2010/main" val="195091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837747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a:xfrm>
            <a:off x="914400" y="4365625"/>
            <a:ext cx="5029200" cy="4135438"/>
          </a:xfrm>
          <a:noFill/>
        </p:spPr>
        <p:txBody>
          <a:bodyPr/>
          <a:lstStyle/>
          <a:p>
            <a:endParaRPr lang="en-US" altLang="en-US" dirty="0"/>
          </a:p>
        </p:txBody>
      </p:sp>
    </p:spTree>
    <p:extLst>
      <p:ext uri="{BB962C8B-B14F-4D97-AF65-F5344CB8AC3E}">
        <p14:creationId xmlns:p14="http://schemas.microsoft.com/office/powerpoint/2010/main" val="1933233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en-US" altLang="en-US" sz="2400" dirty="0"/>
              <a:t>The cost allocation approach is justified because it matches costs with revenues and because fluctuation in market values is difficult to determine.</a:t>
            </a:r>
          </a:p>
        </p:txBody>
      </p:sp>
    </p:spTree>
    <p:extLst>
      <p:ext uri="{BB962C8B-B14F-4D97-AF65-F5344CB8AC3E}">
        <p14:creationId xmlns:p14="http://schemas.microsoft.com/office/powerpoint/2010/main" val="1486077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xfrm>
            <a:off x="914400" y="4365625"/>
            <a:ext cx="5029200" cy="4135438"/>
          </a:xfrm>
          <a:noFill/>
        </p:spPr>
        <p:txBody>
          <a:bodyPr/>
          <a:lstStyle/>
          <a:p>
            <a:endParaRPr lang="en-US" altLang="en-US" dirty="0"/>
          </a:p>
        </p:txBody>
      </p:sp>
    </p:spTree>
    <p:extLst>
      <p:ext uri="{BB962C8B-B14F-4D97-AF65-F5344CB8AC3E}">
        <p14:creationId xmlns:p14="http://schemas.microsoft.com/office/powerpoint/2010/main" val="1886866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554" name="Rectangle 2"/>
          <p:cNvSpPr>
            <a:spLocks noGrp="1" noRot="1" noChangeAspect="1" noChangeArrowheads="1" noTextEdit="1"/>
          </p:cNvSpPr>
          <p:nvPr>
            <p:ph type="sldImg"/>
          </p:nvPr>
        </p:nvSpPr>
        <p:spPr>
          <a:ln/>
        </p:spPr>
      </p:sp>
      <p:sp>
        <p:nvSpPr>
          <p:cNvPr id="104755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32387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938" name="Rectangle 2"/>
          <p:cNvSpPr>
            <a:spLocks noGrp="1" noRot="1" noChangeAspect="1" noChangeArrowheads="1" noTextEdit="1"/>
          </p:cNvSpPr>
          <p:nvPr>
            <p:ph type="sldImg"/>
          </p:nvPr>
        </p:nvSpPr>
        <p:spPr>
          <a:ln/>
        </p:spPr>
      </p:sp>
      <p:sp>
        <p:nvSpPr>
          <p:cNvPr id="1191939" name="Rectangle 3"/>
          <p:cNvSpPr>
            <a:spLocks noGrp="1" noChangeArrowheads="1"/>
          </p:cNvSpPr>
          <p:nvPr>
            <p:ph type="body" idx="1"/>
          </p:nvPr>
        </p:nvSpPr>
        <p:spPr/>
        <p:txBody>
          <a:bodyPr/>
          <a:lstStyle/>
          <a:p>
            <a:r>
              <a:rPr lang="en-US" altLang="en-US" sz="1800" dirty="0"/>
              <a:t>Recoverable amount is defined as the higher of fair value less costs to sell or value-in-use. </a:t>
            </a:r>
          </a:p>
          <a:p>
            <a:endParaRPr lang="en-US" altLang="en-US" sz="1800" dirty="0"/>
          </a:p>
          <a:p>
            <a:r>
              <a:rPr lang="en-US" altLang="en-US" sz="1800" dirty="0"/>
              <a:t>Fair value less costs to sell means what the asset could be sold for after deducting costs of disposal. </a:t>
            </a:r>
          </a:p>
          <a:p>
            <a:endParaRPr lang="en-US" altLang="en-US" sz="1800" dirty="0"/>
          </a:p>
          <a:p>
            <a:r>
              <a:rPr lang="en-US" altLang="en-US" sz="1800" dirty="0"/>
              <a:t>Value-in-use is the present value of net cash flows expected from the future use and eventual sale of the asset at the end of its useful life. </a:t>
            </a:r>
          </a:p>
        </p:txBody>
      </p:sp>
    </p:spTree>
    <p:extLst>
      <p:ext uri="{BB962C8B-B14F-4D97-AF65-F5344CB8AC3E}">
        <p14:creationId xmlns:p14="http://schemas.microsoft.com/office/powerpoint/2010/main" val="32207879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3986" name="Rectangle 2"/>
          <p:cNvSpPr>
            <a:spLocks noGrp="1" noRot="1" noChangeAspect="1" noChangeArrowheads="1" noTextEdit="1"/>
          </p:cNvSpPr>
          <p:nvPr>
            <p:ph type="sldImg"/>
          </p:nvPr>
        </p:nvSpPr>
        <p:spPr>
          <a:ln/>
        </p:spPr>
      </p:sp>
      <p:sp>
        <p:nvSpPr>
          <p:cNvPr id="119398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6030952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6034" name="Rectangle 2"/>
          <p:cNvSpPr>
            <a:spLocks noGrp="1" noRot="1" noChangeAspect="1" noChangeArrowheads="1" noTextEdit="1"/>
          </p:cNvSpPr>
          <p:nvPr>
            <p:ph type="sldImg"/>
          </p:nvPr>
        </p:nvSpPr>
        <p:spPr>
          <a:ln/>
        </p:spPr>
      </p:sp>
      <p:sp>
        <p:nvSpPr>
          <p:cNvPr id="119603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285213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82" name="Rectangle 2"/>
          <p:cNvSpPr>
            <a:spLocks noGrp="1" noRot="1" noChangeAspect="1" noChangeArrowheads="1" noTextEdit="1"/>
          </p:cNvSpPr>
          <p:nvPr>
            <p:ph type="sldImg"/>
          </p:nvPr>
        </p:nvSpPr>
        <p:spPr>
          <a:ln/>
        </p:spPr>
      </p:sp>
      <p:sp>
        <p:nvSpPr>
          <p:cNvPr id="1198083" name="Rectangle 3"/>
          <p:cNvSpPr>
            <a:spLocks noGrp="1" noChangeArrowheads="1"/>
          </p:cNvSpPr>
          <p:nvPr>
            <p:ph type="body" idx="1"/>
          </p:nvPr>
        </p:nvSpPr>
        <p:spPr/>
        <p:txBody>
          <a:bodyPr/>
          <a:lstStyle/>
          <a:p>
            <a:r>
              <a:rPr lang="en-US" altLang="en-US" sz="1800" dirty="0"/>
              <a:t>The Loss on Impairment is reported in the income statement in the “Other income and expense” section. </a:t>
            </a:r>
          </a:p>
          <a:p>
            <a:endParaRPr lang="en-US" altLang="en-US" sz="1800" dirty="0"/>
          </a:p>
          <a:p>
            <a:r>
              <a:rPr lang="en-US" altLang="en-US" sz="1800" dirty="0"/>
              <a:t>The company then either credits Equipment or Accumulated Depreciation—Equipment to reduce the carrying amount of the equipment for the impairment. </a:t>
            </a:r>
          </a:p>
          <a:p>
            <a:endParaRPr lang="en-US" altLang="en-US" sz="1800" dirty="0"/>
          </a:p>
          <a:p>
            <a:r>
              <a:rPr lang="en-US" altLang="en-US" sz="1800" dirty="0" err="1"/>
              <a:t>资产减值损失</a:t>
            </a:r>
            <a:r>
              <a:rPr lang="en-US" altLang="zh-CN" sz="1800" dirty="0"/>
              <a:t>-</a:t>
            </a:r>
            <a:r>
              <a:rPr lang="zh-CN" altLang="en-US" sz="1800" dirty="0"/>
              <a:t>固定资产减值损失</a:t>
            </a:r>
            <a:endParaRPr lang="en-US" altLang="en-US" sz="1800" dirty="0"/>
          </a:p>
          <a:p>
            <a:r>
              <a:rPr lang="en-US" altLang="en-US" sz="1800" dirty="0" err="1"/>
              <a:t>固定资产减值准备</a:t>
            </a:r>
            <a:endParaRPr lang="en-US" altLang="en-US" sz="1800" dirty="0"/>
          </a:p>
        </p:txBody>
      </p:sp>
    </p:spTree>
    <p:extLst>
      <p:ext uri="{BB962C8B-B14F-4D97-AF65-F5344CB8AC3E}">
        <p14:creationId xmlns:p14="http://schemas.microsoft.com/office/powerpoint/2010/main" val="3011158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130" name="Rectangle 2"/>
          <p:cNvSpPr>
            <a:spLocks noGrp="1" noRot="1" noChangeAspect="1" noChangeArrowheads="1" noTextEdit="1"/>
          </p:cNvSpPr>
          <p:nvPr>
            <p:ph type="sldImg"/>
          </p:nvPr>
        </p:nvSpPr>
        <p:spPr>
          <a:ln/>
        </p:spPr>
      </p:sp>
      <p:sp>
        <p:nvSpPr>
          <p:cNvPr id="1200131"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982322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178" name="Rectangle 2"/>
          <p:cNvSpPr>
            <a:spLocks noGrp="1" noRot="1" noChangeAspect="1" noChangeArrowheads="1" noTextEdit="1"/>
          </p:cNvSpPr>
          <p:nvPr>
            <p:ph type="sldImg"/>
          </p:nvPr>
        </p:nvSpPr>
        <p:spPr>
          <a:ln/>
        </p:spPr>
      </p:sp>
      <p:sp>
        <p:nvSpPr>
          <p:cNvPr id="120217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897124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4" name="Rectangle 2"/>
          <p:cNvSpPr>
            <a:spLocks noGrp="1" noRot="1" noChangeAspect="1" noChangeArrowheads="1" noTextEdit="1"/>
          </p:cNvSpPr>
          <p:nvPr>
            <p:ph type="sldImg"/>
          </p:nvPr>
        </p:nvSpPr>
        <p:spPr>
          <a:ln/>
        </p:spPr>
      </p:sp>
      <p:sp>
        <p:nvSpPr>
          <p:cNvPr id="1206275" name="Rectangle 3"/>
          <p:cNvSpPr>
            <a:spLocks noGrp="1" noChangeArrowheads="1"/>
          </p:cNvSpPr>
          <p:nvPr>
            <p:ph type="body" idx="1"/>
          </p:nvPr>
        </p:nvSpPr>
        <p:spPr/>
        <p:txBody>
          <a:bodyPr/>
          <a:lstStyle/>
          <a:p>
            <a:r>
              <a:rPr lang="en-US" altLang="en-US" dirty="0"/>
              <a:t>Hanoi records depreciation in the periods following the impairment using the carrying amount of the asset adjusted for the impairment. Hanoi then evaluates whether the equipment was further impaired at the end of 2024. For example, the carrying amount of Hanoi’s equipment at December 31, 2024, is VND5,500,000 (VND26,000,000 − VND12,000,000 − VND3,000,000 − VND5,500,000). If Hanoi determines that the recoverable amount at December 31, 2024, is lower than VND5,500,000, then an additional impairment loss is recorded.</a:t>
            </a:r>
          </a:p>
        </p:txBody>
      </p:sp>
    </p:spTree>
    <p:extLst>
      <p:ext uri="{BB962C8B-B14F-4D97-AF65-F5344CB8AC3E}">
        <p14:creationId xmlns:p14="http://schemas.microsoft.com/office/powerpoint/2010/main" val="26884580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22" name="Rectangle 2"/>
          <p:cNvSpPr>
            <a:spLocks noGrp="1" noRot="1" noChangeAspect="1" noChangeArrowheads="1" noTextEdit="1"/>
          </p:cNvSpPr>
          <p:nvPr>
            <p:ph type="sldImg"/>
          </p:nvPr>
        </p:nvSpPr>
        <p:spPr>
          <a:ln/>
        </p:spPr>
      </p:sp>
      <p:sp>
        <p:nvSpPr>
          <p:cNvPr id="1208323" name="Rectangle 3"/>
          <p:cNvSpPr>
            <a:spLocks noGrp="1" noChangeArrowheads="1"/>
          </p:cNvSpPr>
          <p:nvPr>
            <p:ph type="body" idx="1"/>
          </p:nvPr>
        </p:nvSpPr>
        <p:spPr/>
        <p:txBody>
          <a:bodyPr/>
          <a:lstStyle/>
          <a:p>
            <a:r>
              <a:rPr lang="zh-CN" altLang="en-US" dirty="0"/>
              <a:t> </a:t>
            </a:r>
            <a:endParaRPr lang="en-US" altLang="en-US" dirty="0"/>
          </a:p>
        </p:txBody>
      </p:sp>
    </p:spTree>
    <p:extLst>
      <p:ext uri="{BB962C8B-B14F-4D97-AF65-F5344CB8AC3E}">
        <p14:creationId xmlns:p14="http://schemas.microsoft.com/office/powerpoint/2010/main" val="2579514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p:spPr>
        <p:txBody>
          <a:bodyPr/>
          <a:lstStyle/>
          <a:p>
            <a:pPr marL="347345" marR="0" indent="-347345" algn="just">
              <a:lnSpc>
                <a:spcPts val="1400"/>
              </a:lnSpc>
              <a:spcBef>
                <a:spcPts val="0"/>
              </a:spcBef>
              <a:spcAft>
                <a:spcPts val="0"/>
              </a:spcAft>
              <a:tabLst>
                <a:tab pos="228600" algn="r"/>
                <a:tab pos="342900" algn="l"/>
              </a:tabLst>
            </a:pPr>
            <a:r>
              <a:rPr lang="en-US" sz="2400" spc="-10" dirty="0">
                <a:effectLst/>
                <a:latin typeface="Liberation Sans" panose="020B0604020202020204"/>
                <a:ea typeface="Times New Roman" panose="02020603050405020304" pitchFamily="18" charset="0"/>
                <a:cs typeface="Times New Roman" panose="02020603050405020304" pitchFamily="18" charset="0"/>
              </a:rPr>
              <a:t>To compute depreciation, an accountant must establish (a) the </a:t>
            </a:r>
            <a:r>
              <a:rPr lang="en-US" sz="2400" b="1" spc="-10" dirty="0">
                <a:effectLst/>
                <a:latin typeface="Liberation Sans" panose="020B0604020202020204"/>
                <a:ea typeface="Times New Roman" panose="02020603050405020304" pitchFamily="18" charset="0"/>
                <a:cs typeface="Times New Roman" panose="02020603050405020304" pitchFamily="18" charset="0"/>
              </a:rPr>
              <a:t>depreciable base </a:t>
            </a:r>
            <a:r>
              <a:rPr lang="en-US" sz="2400" dirty="0">
                <a:effectLst/>
                <a:latin typeface="Liberation Sans" panose="020B0604020202020204"/>
                <a:ea typeface="Times New Roman" panose="02020603050405020304" pitchFamily="18" charset="0"/>
                <a:cs typeface="Times New Roman" panose="02020603050405020304" pitchFamily="18" charset="0"/>
              </a:rPr>
              <a:t>to be used for the asset, (b) the asset’s </a:t>
            </a:r>
            <a:r>
              <a:rPr lang="en-US" sz="2400" b="1" dirty="0">
                <a:effectLst/>
                <a:latin typeface="Liberation Sans" panose="020B0604020202020204"/>
                <a:ea typeface="Times New Roman" panose="02020603050405020304" pitchFamily="18" charset="0"/>
                <a:cs typeface="Times New Roman" panose="02020603050405020304" pitchFamily="18" charset="0"/>
              </a:rPr>
              <a:t>useful life, </a:t>
            </a:r>
            <a:r>
              <a:rPr lang="en-US" sz="2400" dirty="0">
                <a:effectLst/>
                <a:latin typeface="Liberation Sans" panose="020B0604020202020204"/>
                <a:ea typeface="Times New Roman" panose="02020603050405020304" pitchFamily="18" charset="0"/>
                <a:cs typeface="Times New Roman" panose="02020603050405020304" pitchFamily="18" charset="0"/>
              </a:rPr>
              <a:t>and (c) the </a:t>
            </a:r>
            <a:r>
              <a:rPr lang="en-US" sz="2400" b="1" dirty="0">
                <a:effectLst/>
                <a:latin typeface="Liberation Sans" panose="020B0604020202020204"/>
                <a:ea typeface="Times New Roman" panose="02020603050405020304" pitchFamily="18" charset="0"/>
                <a:cs typeface="Times New Roman" panose="02020603050405020304" pitchFamily="18" charset="0"/>
              </a:rPr>
              <a:t>depreciation method</a:t>
            </a:r>
            <a:r>
              <a:rPr lang="en-US" sz="2400" dirty="0">
                <a:effectLst/>
                <a:latin typeface="Liberation Sans" panose="020B0604020202020204"/>
                <a:ea typeface="Times New Roman" panose="02020603050405020304" pitchFamily="18" charset="0"/>
                <a:cs typeface="Times New Roman" panose="02020603050405020304" pitchFamily="18" charset="0"/>
              </a:rPr>
              <a:t> to be used. Determination of the first two factors requires the use of estimates.</a:t>
            </a:r>
            <a:endParaRPr lang="en-US" sz="2400" dirty="0">
              <a:effectLst/>
              <a:latin typeface="Helvetica" panose="020B0604020202020204" pitchFamily="34" charset="0"/>
              <a:ea typeface="Times New Roman" panose="02020603050405020304" pitchFamily="18" charset="0"/>
              <a:cs typeface="Times New Roman" panose="02020603050405020304" pitchFamily="18" charset="0"/>
            </a:endParaRPr>
          </a:p>
          <a:p>
            <a:endParaRPr lang="en-US" altLang="en-US" dirty="0"/>
          </a:p>
        </p:txBody>
      </p:sp>
    </p:spTree>
    <p:extLst>
      <p:ext uri="{BB962C8B-B14F-4D97-AF65-F5344CB8AC3E}">
        <p14:creationId xmlns:p14="http://schemas.microsoft.com/office/powerpoint/2010/main" val="4269783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226" name="Rectangle 2"/>
          <p:cNvSpPr>
            <a:spLocks noGrp="1" noRot="1" noChangeAspect="1" noChangeArrowheads="1" noTextEdit="1"/>
          </p:cNvSpPr>
          <p:nvPr>
            <p:ph type="sldImg"/>
          </p:nvPr>
        </p:nvSpPr>
        <p:spPr>
          <a:ln/>
        </p:spPr>
      </p:sp>
      <p:sp>
        <p:nvSpPr>
          <p:cNvPr id="120422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514033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418" name="Rectangle 2"/>
          <p:cNvSpPr>
            <a:spLocks noGrp="1" noRot="1" noChangeAspect="1" noChangeArrowheads="1" noTextEdit="1"/>
          </p:cNvSpPr>
          <p:nvPr>
            <p:ph type="sldImg"/>
          </p:nvPr>
        </p:nvSpPr>
        <p:spPr>
          <a:ln/>
        </p:spPr>
      </p:sp>
      <p:sp>
        <p:nvSpPr>
          <p:cNvPr id="121241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023883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6" name="Rectangle 2"/>
          <p:cNvSpPr>
            <a:spLocks noGrp="1" noRot="1" noChangeAspect="1" noChangeArrowheads="1" noTextEdit="1"/>
          </p:cNvSpPr>
          <p:nvPr>
            <p:ph type="sldImg"/>
          </p:nvPr>
        </p:nvSpPr>
        <p:spPr>
          <a:ln/>
        </p:spPr>
      </p:sp>
      <p:sp>
        <p:nvSpPr>
          <p:cNvPr id="1214467"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2400" dirty="0"/>
              <a:t>After recording the impairment loss, the recoverable amount becomes the basis of the impaired asset. What happens if a review in a future year indicates that the asset is no longer impaired because the recoverable amount of the asset is higher than the carrying amount?</a:t>
            </a:r>
          </a:p>
          <a:p>
            <a:endParaRPr lang="en-US" altLang="en-US" dirty="0"/>
          </a:p>
        </p:txBody>
      </p:sp>
    </p:spTree>
    <p:extLst>
      <p:ext uri="{BB962C8B-B14F-4D97-AF65-F5344CB8AC3E}">
        <p14:creationId xmlns:p14="http://schemas.microsoft.com/office/powerpoint/2010/main" val="11116640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Rectangle 2"/>
          <p:cNvSpPr>
            <a:spLocks noGrp="1" noRot="1" noChangeAspect="1" noChangeArrowheads="1" noTextEdit="1"/>
          </p:cNvSpPr>
          <p:nvPr>
            <p:ph type="sldImg"/>
          </p:nvPr>
        </p:nvSpPr>
        <p:spPr>
          <a:ln/>
        </p:spPr>
      </p:sp>
      <p:sp>
        <p:nvSpPr>
          <p:cNvPr id="1216515" name="Rectangle 3"/>
          <p:cNvSpPr>
            <a:spLocks noGrp="1" noChangeArrowheads="1"/>
          </p:cNvSpPr>
          <p:nvPr>
            <p:ph type="body" idx="1"/>
          </p:nvPr>
        </p:nvSpPr>
        <p:spPr/>
        <p:txBody>
          <a:bodyPr/>
          <a:lstStyle/>
          <a:p>
            <a:r>
              <a:rPr lang="en-US" altLang="en-US" dirty="0"/>
              <a:t>The amount of the recovery of the loss is limited to the carrying amount that would result if the impairment had not occurred. </a:t>
            </a:r>
          </a:p>
          <a:p>
            <a:endParaRPr lang="en-US" altLang="en-US" dirty="0"/>
          </a:p>
          <a:p>
            <a:r>
              <a:rPr lang="en-US" altLang="en-US" dirty="0"/>
              <a:t>The general rule related to reversals of impairments is as follows. The amount of the recovery of the loss is limited to the carrying amount that would result if the impairment had not occurred. For example, the carrying amount of Tan’s equipment at the end of 2023 would be HK$100,000, assuming no impairment. The HK$6,000 recovery is therefore permitted because Tan’s carrying amount on the equipment is now only HK$96,000. However, any recovery above HK$10,000 is not permitted. The reason is that any recovery above HK$10,000 results in Tan carrying the asset at a value above its historical cost.</a:t>
            </a:r>
          </a:p>
          <a:p>
            <a:endParaRPr lang="en-US" altLang="en-US" dirty="0"/>
          </a:p>
          <a:p>
            <a:r>
              <a:rPr lang="en-US" altLang="en-US" dirty="0" err="1"/>
              <a:t>我国会计准则不允许长期资产减值转回</a:t>
            </a:r>
            <a:r>
              <a:rPr lang="zh-CN" altLang="en-US" dirty="0"/>
              <a:t>！！！</a:t>
            </a:r>
            <a:endParaRPr lang="en-US" altLang="en-US" dirty="0"/>
          </a:p>
          <a:p>
            <a:endParaRPr lang="en-US" altLang="en-US" dirty="0"/>
          </a:p>
          <a:p>
            <a:endParaRPr lang="en-US" altLang="en-US" dirty="0"/>
          </a:p>
        </p:txBody>
      </p:sp>
    </p:spTree>
    <p:extLst>
      <p:ext uri="{BB962C8B-B14F-4D97-AF65-F5344CB8AC3E}">
        <p14:creationId xmlns:p14="http://schemas.microsoft.com/office/powerpoint/2010/main" val="3507557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Rectangle 2"/>
          <p:cNvSpPr>
            <a:spLocks noGrp="1" noRot="1" noChangeAspect="1" noChangeArrowheads="1" noTextEdit="1"/>
          </p:cNvSpPr>
          <p:nvPr>
            <p:ph type="sldImg"/>
          </p:nvPr>
        </p:nvSpPr>
        <p:spPr>
          <a:ln/>
        </p:spPr>
      </p:sp>
      <p:sp>
        <p:nvSpPr>
          <p:cNvPr id="1216515" name="Rectangle 3"/>
          <p:cNvSpPr>
            <a:spLocks noGrp="1" noChangeArrowheads="1"/>
          </p:cNvSpPr>
          <p:nvPr>
            <p:ph type="body" idx="1"/>
          </p:nvPr>
        </p:nvSpPr>
        <p:spPr/>
        <p:txBody>
          <a:bodyPr/>
          <a:lstStyle/>
          <a:p>
            <a:r>
              <a:rPr lang="en-US" altLang="en-US" dirty="0"/>
              <a:t>The amount of the recovery of the loss is limited to the carrying amount that would result if the impairment had not occurred. </a:t>
            </a:r>
          </a:p>
          <a:p>
            <a:endParaRPr lang="en-US" altLang="en-US" dirty="0"/>
          </a:p>
          <a:p>
            <a:r>
              <a:rPr lang="en-US" altLang="en-US" dirty="0"/>
              <a:t>The general rule related to reversals of impairments is as follows. The amount of the recovery of the loss is limited to the carrying amount that would result if the impairment had not occurred. For example, the carrying amount of Tan’s equipment at the end of 2023 would be HK$100,000, assuming no impairment. The HK$6,000 recovery is therefore permitted because Tan’s carrying amount on the equipment is now only HK$96,000. However, any recovery above HK$10,000 is not permitted. The reason is that any recovery above HK$10,000 results in Tan carrying the asset at a value above its historical cost.</a:t>
            </a:r>
          </a:p>
          <a:p>
            <a:endParaRPr lang="en-US" altLang="en-US" dirty="0"/>
          </a:p>
          <a:p>
            <a:r>
              <a:rPr lang="en-US" altLang="en-US" dirty="0" err="1"/>
              <a:t>我国会计准则不允许长期资产减值转回</a:t>
            </a:r>
            <a:r>
              <a:rPr lang="zh-CN" altLang="en-US" dirty="0"/>
              <a:t>！！！</a:t>
            </a:r>
            <a:endParaRPr lang="en-US" altLang="en-US" dirty="0"/>
          </a:p>
          <a:p>
            <a:endParaRPr lang="en-US" altLang="en-US" dirty="0"/>
          </a:p>
          <a:p>
            <a:endParaRPr lang="en-US" altLang="en-US" dirty="0"/>
          </a:p>
        </p:txBody>
      </p:sp>
    </p:spTree>
    <p:extLst>
      <p:ext uri="{BB962C8B-B14F-4D97-AF65-F5344CB8AC3E}">
        <p14:creationId xmlns:p14="http://schemas.microsoft.com/office/powerpoint/2010/main" val="40085547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62" name="Rectangle 2"/>
          <p:cNvSpPr>
            <a:spLocks noGrp="1" noRot="1" noChangeAspect="1" noChangeArrowheads="1" noTextEdit="1"/>
          </p:cNvSpPr>
          <p:nvPr>
            <p:ph type="sldImg"/>
          </p:nvPr>
        </p:nvSpPr>
        <p:spPr>
          <a:ln/>
        </p:spPr>
      </p:sp>
      <p:sp>
        <p:nvSpPr>
          <p:cNvPr id="121856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113742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0610" name="Rectangle 2"/>
          <p:cNvSpPr>
            <a:spLocks noGrp="1" noRot="1" noChangeAspect="1" noChangeArrowheads="1" noTextEdit="1"/>
          </p:cNvSpPr>
          <p:nvPr>
            <p:ph type="sldImg"/>
          </p:nvPr>
        </p:nvSpPr>
        <p:spPr>
          <a:ln/>
        </p:spPr>
      </p:sp>
      <p:sp>
        <p:nvSpPr>
          <p:cNvPr id="1220611" name="Rectangle 3"/>
          <p:cNvSpPr>
            <a:spLocks noGrp="1" noChangeArrowheads="1"/>
          </p:cNvSpPr>
          <p:nvPr>
            <p:ph type="body" idx="1"/>
          </p:nvPr>
        </p:nvSpPr>
        <p:spPr/>
        <p:txBody>
          <a:bodyPr/>
          <a:lstStyle/>
          <a:p>
            <a:r>
              <a:rPr lang="en-US" altLang="en-US" dirty="0"/>
              <a:t>What happens if a company intends to dispose of the impaired asset, instead of holding it for use?</a:t>
            </a:r>
          </a:p>
          <a:p>
            <a:endParaRPr lang="en-US" altLang="en-US" dirty="0"/>
          </a:p>
          <a:p>
            <a:r>
              <a:rPr lang="en-US" altLang="en-US" dirty="0"/>
              <a:t>assets held for disposal are like inventory; companies should report them at the lower-of-cost-or-net realizable value.</a:t>
            </a:r>
          </a:p>
          <a:p>
            <a:endParaRPr lang="en-US" altLang="en-US" dirty="0"/>
          </a:p>
          <a:p>
            <a:r>
              <a:rPr lang="en-US" altLang="en-US" dirty="0"/>
              <a:t>In other words, assets held for disposal are like inventory; companies should report them at the lower-of-cost-or-net realizable value.</a:t>
            </a:r>
          </a:p>
        </p:txBody>
      </p:sp>
    </p:spTree>
    <p:extLst>
      <p:ext uri="{BB962C8B-B14F-4D97-AF65-F5344CB8AC3E}">
        <p14:creationId xmlns:p14="http://schemas.microsoft.com/office/powerpoint/2010/main" val="298974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2658" name="Rectangle 2"/>
          <p:cNvSpPr>
            <a:spLocks noGrp="1" noRot="1" noChangeAspect="1" noChangeArrowheads="1" noTextEdit="1"/>
          </p:cNvSpPr>
          <p:nvPr>
            <p:ph type="sldImg"/>
          </p:nvPr>
        </p:nvSpPr>
        <p:spPr>
          <a:ln/>
        </p:spPr>
      </p:sp>
      <p:sp>
        <p:nvSpPr>
          <p:cNvPr id="122265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8078349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226" name="Rectangle 2"/>
          <p:cNvSpPr>
            <a:spLocks noGrp="1" noRot="1" noChangeAspect="1" noChangeArrowheads="1" noTextEdit="1"/>
          </p:cNvSpPr>
          <p:nvPr>
            <p:ph type="sldImg"/>
          </p:nvPr>
        </p:nvSpPr>
        <p:spPr>
          <a:ln/>
        </p:spPr>
      </p:sp>
      <p:sp>
        <p:nvSpPr>
          <p:cNvPr id="107622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998834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p:spPr>
        <p:txBody>
          <a:bodyPr/>
          <a:lstStyle/>
          <a:p>
            <a:pPr marL="347345" marR="0" indent="-347345" algn="just">
              <a:lnSpc>
                <a:spcPts val="1400"/>
              </a:lnSpc>
              <a:spcBef>
                <a:spcPts val="0"/>
              </a:spcBef>
              <a:spcAft>
                <a:spcPts val="0"/>
              </a:spcAft>
              <a:tabLst>
                <a:tab pos="228600" algn="r"/>
                <a:tab pos="342900" algn="l"/>
              </a:tabLst>
            </a:pPr>
            <a:r>
              <a:rPr lang="en-US" sz="1800" dirty="0">
                <a:effectLst/>
                <a:latin typeface="Liberation Sans" panose="020B0604020202020204"/>
                <a:ea typeface="Times New Roman" panose="02020603050405020304" pitchFamily="18" charset="0"/>
                <a:cs typeface="Times New Roman" panose="02020603050405020304" pitchFamily="18" charset="0"/>
              </a:rPr>
              <a:t>The depreciable base is the difference between an asset’s cost and its residual value. </a:t>
            </a:r>
            <a:r>
              <a:rPr lang="en-US" sz="1800" b="1" dirty="0">
                <a:effectLst/>
                <a:latin typeface="Liberation Sans" panose="020B0604020202020204"/>
                <a:ea typeface="Times New Roman" panose="02020603050405020304" pitchFamily="18" charset="0"/>
                <a:cs typeface="Times New Roman" panose="02020603050405020304" pitchFamily="18" charset="0"/>
              </a:rPr>
              <a:t>Residual value</a:t>
            </a:r>
            <a:r>
              <a:rPr lang="en-US" sz="1800" dirty="0">
                <a:effectLst/>
                <a:latin typeface="Liberation Sans" panose="020B0604020202020204"/>
                <a:ea typeface="Times New Roman" panose="02020603050405020304" pitchFamily="18" charset="0"/>
                <a:cs typeface="Times New Roman" panose="02020603050405020304" pitchFamily="18" charset="0"/>
              </a:rPr>
              <a:t> (or salvage value) is the estimated amount that will be received at the time the asset is sold or removed from service.</a:t>
            </a:r>
            <a:endParaRPr lang="en-US" sz="1800" dirty="0">
              <a:effectLst/>
              <a:latin typeface="Helvetica" panose="020B0604020202020204" pitchFamily="34" charset="0"/>
              <a:ea typeface="Times New Roman" panose="02020603050405020304" pitchFamily="18" charset="0"/>
              <a:cs typeface="Times New Roman" panose="02020603050405020304" pitchFamily="18" charset="0"/>
            </a:endParaRPr>
          </a:p>
          <a:p>
            <a:endParaRPr lang="en-US" altLang="en-US" sz="1800" dirty="0"/>
          </a:p>
          <a:p>
            <a:r>
              <a:rPr lang="en-US" altLang="en-US" sz="1800" dirty="0"/>
              <a:t>From a practical standpoint, companies often assign a zero residual value. Some long-lived assets, however, have substantial residual values.</a:t>
            </a:r>
          </a:p>
        </p:txBody>
      </p:sp>
    </p:spTree>
    <p:extLst>
      <p:ext uri="{BB962C8B-B14F-4D97-AF65-F5344CB8AC3E}">
        <p14:creationId xmlns:p14="http://schemas.microsoft.com/office/powerpoint/2010/main" val="2541883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2400" dirty="0">
                <a:effectLst/>
                <a:latin typeface="Liberation Sans" panose="020B0604020202020204"/>
                <a:ea typeface="Times New Roman" panose="02020603050405020304" pitchFamily="18" charset="0"/>
                <a:cs typeface="Times New Roman" panose="02020603050405020304" pitchFamily="18" charset="0"/>
              </a:rPr>
              <a:t>The </a:t>
            </a:r>
            <a:r>
              <a:rPr lang="en-US" sz="2400" b="1" dirty="0">
                <a:effectLst/>
                <a:latin typeface="Liberation Sans" panose="020B0604020202020204"/>
                <a:ea typeface="Times New Roman" panose="02020603050405020304" pitchFamily="18" charset="0"/>
                <a:cs typeface="Times New Roman" panose="02020603050405020304" pitchFamily="18" charset="0"/>
              </a:rPr>
              <a:t>useful life </a:t>
            </a:r>
            <a:r>
              <a:rPr lang="en-US" sz="2400" dirty="0">
                <a:effectLst/>
                <a:latin typeface="Liberation Sans" panose="020B0604020202020204"/>
                <a:ea typeface="Times New Roman" panose="02020603050405020304" pitchFamily="18" charset="0"/>
                <a:cs typeface="Times New Roman" panose="02020603050405020304" pitchFamily="18" charset="0"/>
              </a:rPr>
              <a:t>(service life) of a plant asset refers to </a:t>
            </a:r>
            <a:r>
              <a:rPr lang="en-US" sz="2400" dirty="0">
                <a:effectLst/>
                <a:highlight>
                  <a:srgbClr val="FFFF00"/>
                </a:highlight>
                <a:latin typeface="Liberation Sans" panose="020B0604020202020204"/>
                <a:ea typeface="Times New Roman" panose="02020603050405020304" pitchFamily="18" charset="0"/>
                <a:cs typeface="Times New Roman" panose="02020603050405020304" pitchFamily="18" charset="0"/>
              </a:rPr>
              <a:t>the number of years that asset is capable of economically providing the service it was purchased to perform. The service life of an asset should not be confused with its physical life. For example, a machine may no longer provide a useful service to an organization even though it remains physically </a:t>
            </a:r>
            <a:r>
              <a:rPr lang="en-US" sz="2400" spc="-20" dirty="0">
                <a:effectLst/>
                <a:highlight>
                  <a:srgbClr val="FFFF00"/>
                </a:highlight>
                <a:latin typeface="Liberation Sans" panose="020B0604020202020204"/>
                <a:ea typeface="Times New Roman" panose="02020603050405020304" pitchFamily="18" charset="0"/>
                <a:cs typeface="Times New Roman" panose="02020603050405020304" pitchFamily="18" charset="0"/>
              </a:rPr>
              <a:t>functional. Thus, the estimate of an asset’s service life is dependent upon both the </a:t>
            </a:r>
            <a:r>
              <a:rPr lang="en-US" sz="2400" spc="-10" dirty="0">
                <a:effectLst/>
                <a:highlight>
                  <a:srgbClr val="FFFF00"/>
                </a:highlight>
                <a:latin typeface="Liberation Sans" panose="020B0604020202020204"/>
                <a:ea typeface="Times New Roman" panose="02020603050405020304" pitchFamily="18" charset="0"/>
                <a:cs typeface="Times New Roman" panose="02020603050405020304" pitchFamily="18" charset="0"/>
              </a:rPr>
              <a:t>economic </a:t>
            </a:r>
            <a:r>
              <a:rPr lang="en-US" sz="2400" dirty="0">
                <a:effectLst/>
                <a:highlight>
                  <a:srgbClr val="FFFF00"/>
                </a:highlight>
                <a:latin typeface="Liberation Sans" panose="020B0604020202020204"/>
                <a:ea typeface="Times New Roman" panose="02020603050405020304" pitchFamily="18" charset="0"/>
                <a:cs typeface="Times New Roman" panose="02020603050405020304" pitchFamily="18" charset="0"/>
              </a:rPr>
              <a:t>factors and the physical factors related to its use. </a:t>
            </a:r>
            <a:r>
              <a:rPr lang="en-US" sz="2400" b="1" dirty="0">
                <a:effectLst/>
                <a:latin typeface="Liberation Sans" panose="020B0604020202020204"/>
                <a:ea typeface="Times New Roman" panose="02020603050405020304" pitchFamily="18" charset="0"/>
                <a:cs typeface="Times New Roman" panose="02020603050405020304" pitchFamily="18" charset="0"/>
              </a:rPr>
              <a:t>Economic factors </a:t>
            </a:r>
            <a:r>
              <a:rPr lang="en-US" sz="2400" dirty="0">
                <a:effectLst/>
                <a:latin typeface="Liberation Sans" panose="020B0604020202020204"/>
                <a:ea typeface="Times New Roman" panose="02020603050405020304" pitchFamily="18" charset="0"/>
                <a:cs typeface="Times New Roman" panose="02020603050405020304" pitchFamily="18" charset="0"/>
              </a:rPr>
              <a:t>are </a:t>
            </a:r>
            <a:r>
              <a:rPr lang="en-US" sz="2400" spc="-10" dirty="0">
                <a:effectLst/>
                <a:latin typeface="Liberation Sans" panose="020B0604020202020204"/>
                <a:ea typeface="Times New Roman" panose="02020603050405020304" pitchFamily="18" charset="0"/>
                <a:cs typeface="Times New Roman" panose="02020603050405020304" pitchFamily="18" charset="0"/>
              </a:rPr>
              <a:t>characterized by inadequacy, supersession, and obsolescence. </a:t>
            </a:r>
            <a:r>
              <a:rPr lang="en-US" sz="2400" b="1" spc="-10" dirty="0">
                <a:effectLst/>
                <a:latin typeface="Liberation Sans" panose="020B0604020202020204"/>
                <a:ea typeface="Times New Roman" panose="02020603050405020304" pitchFamily="18" charset="0"/>
                <a:cs typeface="Times New Roman" panose="02020603050405020304" pitchFamily="18" charset="0"/>
              </a:rPr>
              <a:t>Physical factors </a:t>
            </a:r>
            <a:r>
              <a:rPr lang="en-US" sz="2400" spc="-10" dirty="0">
                <a:effectLst/>
                <a:latin typeface="Liberation Sans" panose="020B0604020202020204"/>
                <a:ea typeface="Times New Roman" panose="02020603050405020304" pitchFamily="18" charset="0"/>
                <a:cs typeface="Times New Roman" panose="02020603050405020304" pitchFamily="18" charset="0"/>
              </a:rPr>
              <a:t>relate to </a:t>
            </a:r>
            <a:r>
              <a:rPr lang="en-US" sz="2400" dirty="0">
                <a:effectLst/>
                <a:latin typeface="Liberation Sans" panose="020B0604020202020204"/>
                <a:ea typeface="Times New Roman" panose="02020603050405020304" pitchFamily="18" charset="0"/>
                <a:cs typeface="Times New Roman" panose="02020603050405020304" pitchFamily="18" charset="0"/>
              </a:rPr>
              <a:t>wear and tear, decay, and casualties that prevent the asset from performing indefinitely.</a:t>
            </a:r>
            <a:endParaRPr lang="en-US" sz="2400" dirty="0">
              <a:effectLst/>
              <a:latin typeface="Helvetica" panose="020B0604020202020204" pitchFamily="34" charset="0"/>
              <a:ea typeface="Times New Roman" panose="02020603050405020304" pitchFamily="18" charset="0"/>
              <a:cs typeface="Times New Roman" panose="02020603050405020304" pitchFamily="18" charset="0"/>
            </a:endParaRPr>
          </a:p>
          <a:p>
            <a:endParaRPr lang="en-US" altLang="en-US" sz="2400" dirty="0"/>
          </a:p>
          <a:p>
            <a:r>
              <a:rPr lang="en-US" altLang="en-US" sz="2400" dirty="0"/>
              <a:t>Inadequacy results when an asset ceases to be useful to a company because the demands of the firm have changed.</a:t>
            </a:r>
          </a:p>
          <a:p>
            <a:r>
              <a:rPr lang="en-US" altLang="en-US" sz="2400" dirty="0"/>
              <a:t>Supersession is the replacement of one asset with another more efficient and economical asset. </a:t>
            </a:r>
          </a:p>
          <a:p>
            <a:r>
              <a:rPr lang="en-US" altLang="en-US" sz="2400" dirty="0"/>
              <a:t>Obsolescence is the catchall for situations not involving inadequacy and supersession.</a:t>
            </a:r>
          </a:p>
          <a:p>
            <a:endParaRPr lang="en-US" altLang="en-US" sz="2400" dirty="0"/>
          </a:p>
          <a:p>
            <a:r>
              <a:rPr lang="en-US" altLang="en-US" sz="2400" dirty="0"/>
              <a:t>To illustrate the concepts of physical and economic factors, consider a new nuclear power plant. Which is more important in determining the useful life of a nuclear power plant—physical factors or economic factors? The limiting factors seem to be (1) ecological considerations, (2) competition from other power sources, and (3) safety concerns. Physical life does not appear to be the primary factor affecting useful life. Although the plant’s physical life may be far from over, the plant may become obsolete in 10 years.</a:t>
            </a:r>
          </a:p>
          <a:p>
            <a:endParaRPr lang="en-US" altLang="en-US" dirty="0"/>
          </a:p>
        </p:txBody>
      </p:sp>
    </p:spTree>
    <p:extLst>
      <p:ext uri="{BB962C8B-B14F-4D97-AF65-F5344CB8AC3E}">
        <p14:creationId xmlns:p14="http://schemas.microsoft.com/office/powerpoint/2010/main" val="875273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p:spPr>
        <p:txBody>
          <a:bodyPr/>
          <a:lstStyle/>
          <a:p>
            <a:r>
              <a:rPr lang="en-US" altLang="en-US" sz="2400" dirty="0"/>
              <a:t>To be systematic and rational, the depreciation method should reflect the pattern in which the asset’s future economic benefits are expected to be consumed by the company.</a:t>
            </a:r>
          </a:p>
        </p:txBody>
      </p:sp>
    </p:spTree>
    <p:extLst>
      <p:ext uri="{BB962C8B-B14F-4D97-AF65-F5344CB8AC3E}">
        <p14:creationId xmlns:p14="http://schemas.microsoft.com/office/powerpoint/2010/main" val="1297666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p:spPr>
        <p:txBody>
          <a:bodyPr/>
          <a:lstStyle/>
          <a:p>
            <a:r>
              <a:rPr lang="en-US" altLang="en-US" sz="2000" b="1" dirty="0"/>
              <a:t>The activity method </a:t>
            </a:r>
            <a:r>
              <a:rPr lang="en-US" altLang="en-US" sz="2000" dirty="0"/>
              <a:t>(also called the variable-charge or units-of-production approach) assumes that depreciation is a function of use or productivity, instead of the passage of time. </a:t>
            </a:r>
          </a:p>
          <a:p>
            <a:endParaRPr lang="en-US" altLang="en-US" sz="1800" dirty="0"/>
          </a:p>
          <a:p>
            <a:r>
              <a:rPr lang="en-US" altLang="en-US" sz="2000" dirty="0"/>
              <a:t>A company considers the life of the asset in terms of either the output it provides (units it produces) or an input measure such as the number of hours it works.</a:t>
            </a:r>
          </a:p>
          <a:p>
            <a:endParaRPr lang="en-US" altLang="en-US" sz="2000" dirty="0"/>
          </a:p>
          <a:p>
            <a:r>
              <a:rPr lang="en-US" altLang="en-US" sz="2000" dirty="0"/>
              <a:t>The major limitation of this method is that it is inappropriate in situations in which </a:t>
            </a:r>
            <a:r>
              <a:rPr lang="en-US" altLang="en-US" sz="2000" b="1" dirty="0"/>
              <a:t>depreciation is a function of time instead of activity</a:t>
            </a:r>
            <a:r>
              <a:rPr lang="en-US" altLang="en-US" sz="2000" dirty="0"/>
              <a:t>. In addition, where economic or functional factors affect an asset, independent of its use, the activity method loses much of its significance. For example, if a company is expanding rapidly, a particular building may soon become obsolete for its intended purposes. </a:t>
            </a:r>
          </a:p>
          <a:p>
            <a:endParaRPr lang="en-US" altLang="en-US" sz="2000" dirty="0"/>
          </a:p>
          <a:p>
            <a:r>
              <a:rPr lang="en-US" altLang="en-US" sz="2000" dirty="0"/>
              <a:t>Another problem in using an activity method is the difficulty of estimating units of output or service hours received.</a:t>
            </a:r>
          </a:p>
        </p:txBody>
      </p:sp>
    </p:spTree>
    <p:extLst>
      <p:ext uri="{BB962C8B-B14F-4D97-AF65-F5344CB8AC3E}">
        <p14:creationId xmlns:p14="http://schemas.microsoft.com/office/powerpoint/2010/main" val="2053665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p:spPr>
        <p:txBody>
          <a:bodyPr/>
          <a:lstStyle/>
          <a:p>
            <a:r>
              <a:rPr lang="en-US" altLang="en-US" sz="2400" dirty="0"/>
              <a:t>The straight-line method considers depreciation as a function of time rather than as a function of usage.</a:t>
            </a:r>
          </a:p>
          <a:p>
            <a:endParaRPr lang="en-US" altLang="en-US" sz="1800" dirty="0"/>
          </a:p>
          <a:p>
            <a:r>
              <a:rPr lang="en-US" altLang="en-US" sz="2400" dirty="0"/>
              <a:t>The major objection to the straight-line method is that it rests on two tenuous assumptions: (1) the asset’s economic usefulness is the same each year, and (2) the maintenance and repair expense is essentially the same each period.</a:t>
            </a:r>
          </a:p>
        </p:txBody>
      </p:sp>
    </p:spTree>
    <p:extLst>
      <p:ext uri="{BB962C8B-B14F-4D97-AF65-F5344CB8AC3E}">
        <p14:creationId xmlns:p14="http://schemas.microsoft.com/office/powerpoint/2010/main" val="2156209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841043096"/>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6421608"/>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274638"/>
            <a:ext cx="2095500" cy="56689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274638"/>
            <a:ext cx="6134100" cy="56689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567043"/>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6494969"/>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8140882"/>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1455614"/>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zh-CN" altLang="en-US"/>
          </a:p>
        </p:txBody>
      </p:sp>
    </p:spTree>
    <p:extLst>
      <p:ext uri="{BB962C8B-B14F-4D97-AF65-F5344CB8AC3E}">
        <p14:creationId xmlns:p14="http://schemas.microsoft.com/office/powerpoint/2010/main" val="29850247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思源黑体 CN Bold" panose="020B0800000000000000" pitchFamily="34" charset="-122"/>
                <a:ea typeface="思源黑体 CN Bold" panose="020B0800000000000000" pitchFamily="34" charset="-122"/>
              </a:defRPr>
            </a:lvl1pPr>
          </a:lstStyle>
          <a:p>
            <a:r>
              <a:rPr lang="en-US" altLang="zh-CN"/>
              <a:t>Click to edit Master title style</a:t>
            </a:r>
            <a:endParaRPr lang="zh-CN" altLang="en-US"/>
          </a:p>
        </p:txBody>
      </p:sp>
      <p:sp>
        <p:nvSpPr>
          <p:cNvPr id="3" name="内容占位符 2"/>
          <p:cNvSpPr>
            <a:spLocks noGrp="1"/>
          </p:cNvSpPr>
          <p:nvPr>
            <p:ph idx="1"/>
          </p:nvPr>
        </p:nvSpPr>
        <p:spPr>
          <a:xfrm>
            <a:off x="457200" y="1600200"/>
            <a:ext cx="4085590" cy="374015"/>
          </a:xfrm>
        </p:spPr>
        <p:txBody>
          <a:bodyPr/>
          <a:lstStyle>
            <a:lvl1pPr marL="0" indent="0">
              <a:buNone/>
              <a:defRPr sz="1400"/>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en-US" altLang="zh-CN"/>
              <a:t>Click to edit Master text styles</a:t>
            </a:r>
          </a:p>
        </p:txBody>
      </p:sp>
      <p:sp>
        <p:nvSpPr>
          <p:cNvPr id="8" name="内容占位符 7"/>
          <p:cNvSpPr>
            <a:spLocks noGrp="1"/>
          </p:cNvSpPr>
          <p:nvPr>
            <p:ph idx="13"/>
          </p:nvPr>
        </p:nvSpPr>
        <p:spPr>
          <a:xfrm>
            <a:off x="457200" y="2025015"/>
            <a:ext cx="4085590" cy="3931285"/>
          </a:xfrm>
        </p:spPr>
        <p:txBody>
          <a:bodyPr/>
          <a:lstStyle>
            <a:lvl1pPr marL="0" indent="0">
              <a:lnSpc>
                <a:spcPct val="150000"/>
              </a:lnSpc>
              <a:buNone/>
              <a:defRPr sz="1000">
                <a:latin typeface="思源黑体 CN Light" panose="020B0300000000000000" pitchFamily="34" charset="-122"/>
                <a:ea typeface="思源黑体 CN Light" panose="020B0300000000000000" pitchFamily="34" charset="-122"/>
              </a:defRPr>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en-US" altLang="zh-CN"/>
              <a:t>Click to edit Master text styles</a:t>
            </a:r>
          </a:p>
        </p:txBody>
      </p:sp>
      <p:sp>
        <p:nvSpPr>
          <p:cNvPr id="9" name="内容占位符 8"/>
          <p:cNvSpPr>
            <a:spLocks noGrp="1"/>
          </p:cNvSpPr>
          <p:nvPr>
            <p:ph idx="14"/>
          </p:nvPr>
        </p:nvSpPr>
        <p:spPr>
          <a:xfrm>
            <a:off x="4601210" y="1600200"/>
            <a:ext cx="4085590" cy="374015"/>
          </a:xfrm>
        </p:spPr>
        <p:txBody>
          <a:bodyPr/>
          <a:lstStyle>
            <a:lvl1pPr marL="0" indent="0">
              <a:buNone/>
              <a:defRPr sz="1400"/>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en-US" altLang="zh-CN"/>
              <a:t>Click to edit Master text styles</a:t>
            </a:r>
          </a:p>
        </p:txBody>
      </p:sp>
      <p:sp>
        <p:nvSpPr>
          <p:cNvPr id="10" name="内容占位符 9"/>
          <p:cNvSpPr>
            <a:spLocks noGrp="1"/>
          </p:cNvSpPr>
          <p:nvPr>
            <p:ph idx="15"/>
          </p:nvPr>
        </p:nvSpPr>
        <p:spPr>
          <a:xfrm>
            <a:off x="4601210" y="2025015"/>
            <a:ext cx="4085590" cy="3931285"/>
          </a:xfrm>
        </p:spPr>
        <p:txBody>
          <a:bodyPr/>
          <a:lstStyle>
            <a:lvl1pPr marL="0" indent="0">
              <a:lnSpc>
                <a:spcPct val="150000"/>
              </a:lnSpc>
              <a:buNone/>
              <a:defRPr sz="1000">
                <a:latin typeface="思源黑体 CN Light" panose="020B0300000000000000" pitchFamily="34" charset="-122"/>
                <a:ea typeface="思源黑体 CN Light" panose="020B0300000000000000" pitchFamily="34" charset="-122"/>
              </a:defRPr>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en-US" altLang="zh-CN"/>
              <a:t>Click to edit Master text styles</a:t>
            </a:r>
          </a:p>
        </p:txBody>
      </p:sp>
    </p:spTree>
    <p:extLst>
      <p:ext uri="{BB962C8B-B14F-4D97-AF65-F5344CB8AC3E}">
        <p14:creationId xmlns:p14="http://schemas.microsoft.com/office/powerpoint/2010/main" val="15137801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Tree>
    <p:extLst>
      <p:ext uri="{BB962C8B-B14F-4D97-AF65-F5344CB8AC3E}">
        <p14:creationId xmlns:p14="http://schemas.microsoft.com/office/powerpoint/2010/main" val="1345357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6449034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002189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2575727"/>
      </p:ext>
    </p:extLst>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6448869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p:spPr>
        <p:txBody>
          <a:bodyPr/>
          <a:lstStyle/>
          <a:p>
            <a:endParaRPr lang="zh-CN" altLang="en-US"/>
          </a:p>
        </p:txBody>
      </p:sp>
      <p:sp>
        <p:nvSpPr>
          <p:cNvPr id="3" name="页脚占位符 2"/>
          <p:cNvSpPr>
            <a:spLocks noGrp="1"/>
          </p:cNvSpPr>
          <p:nvPr>
            <p:ph type="ftr" sz="quarter" idx="11"/>
          </p:nvPr>
        </p:nvSpPr>
        <p:spPr>
          <a:xfrm>
            <a:off x="3124200" y="6356350"/>
            <a:ext cx="2895600" cy="365125"/>
          </a:xfrm>
        </p:spPr>
        <p:txBody>
          <a:bodyPr/>
          <a:lstStyle/>
          <a:p>
            <a:endParaRPr lang="zh-CN" altLang="en-US"/>
          </a:p>
        </p:txBody>
      </p:sp>
      <p:sp>
        <p:nvSpPr>
          <p:cNvPr id="4" name="灯片编号占位符 3"/>
          <p:cNvSpPr>
            <a:spLocks noGrp="1"/>
          </p:cNvSpPr>
          <p:nvPr>
            <p:ph type="sldNum" sz="quarter" idx="12"/>
          </p:nvPr>
        </p:nvSpPr>
        <p:spPr>
          <a:xfrm>
            <a:off x="6553200" y="6356350"/>
            <a:ext cx="2133600" cy="365125"/>
          </a:xfrm>
        </p:spPr>
        <p:txBody>
          <a:bodyPr/>
          <a:lstStyle/>
          <a:p>
            <a:fld id="{1A5C27E8-6C78-4FD2-80C7-0DA5228077D1}" type="slidenum">
              <a:rPr lang="zh-CN" altLang="en-US" smtClean="0"/>
              <a:pPr/>
              <a:t>‹#›</a:t>
            </a:fld>
            <a:endParaRPr lang="zh-CN" altLang="en-US"/>
          </a:p>
        </p:txBody>
      </p:sp>
    </p:spTree>
    <p:extLst>
      <p:ext uri="{BB962C8B-B14F-4D97-AF65-F5344CB8AC3E}">
        <p14:creationId xmlns:p14="http://schemas.microsoft.com/office/powerpoint/2010/main" val="37134024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5601110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826835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5667421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en-US" altLang="zh-CN"/>
              <a:t>Click to edit Master title style</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6699075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445743"/>
      </p:ext>
    </p:extLst>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8069478"/>
      </p:ext>
    </p:extLst>
  </p:cSld>
  <p:clrMapOvr>
    <a:masterClrMapping/>
  </p:clrMapOvr>
  <p:transition>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Tree>
    <p:extLst>
      <p:ext uri="{BB962C8B-B14F-4D97-AF65-F5344CB8AC3E}">
        <p14:creationId xmlns:p14="http://schemas.microsoft.com/office/powerpoint/2010/main" val="28970485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思源黑体 CN Bold" panose="020B0800000000000000" pitchFamily="34" charset="-122"/>
                <a:ea typeface="思源黑体 CN Bold" panose="020B0800000000000000" pitchFamily="34" charset="-122"/>
              </a:defRPr>
            </a:lvl1pPr>
          </a:lstStyle>
          <a:p>
            <a:r>
              <a:rPr lang="zh-CN" altLang="en-US"/>
              <a:t>单击此处编辑母版标题样式</a:t>
            </a:r>
          </a:p>
        </p:txBody>
      </p:sp>
      <p:sp>
        <p:nvSpPr>
          <p:cNvPr id="3" name="内容占位符 2"/>
          <p:cNvSpPr>
            <a:spLocks noGrp="1"/>
          </p:cNvSpPr>
          <p:nvPr>
            <p:ph idx="1"/>
          </p:nvPr>
        </p:nvSpPr>
        <p:spPr>
          <a:xfrm>
            <a:off x="457200" y="1600200"/>
            <a:ext cx="4085590" cy="374015"/>
          </a:xfrm>
        </p:spPr>
        <p:txBody>
          <a:bodyPr/>
          <a:lstStyle>
            <a:lvl1pPr marL="0" indent="0">
              <a:buNone/>
              <a:defRPr sz="1400"/>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zh-CN" altLang="en-US"/>
              <a:t>单击此处编辑母版文本样式</a:t>
            </a:r>
          </a:p>
        </p:txBody>
      </p:sp>
      <p:sp>
        <p:nvSpPr>
          <p:cNvPr id="8" name="内容占位符 7"/>
          <p:cNvSpPr>
            <a:spLocks noGrp="1"/>
          </p:cNvSpPr>
          <p:nvPr>
            <p:ph idx="13"/>
          </p:nvPr>
        </p:nvSpPr>
        <p:spPr>
          <a:xfrm>
            <a:off x="457200" y="2025015"/>
            <a:ext cx="4085590" cy="3931285"/>
          </a:xfrm>
        </p:spPr>
        <p:txBody>
          <a:bodyPr/>
          <a:lstStyle>
            <a:lvl1pPr marL="0" indent="0">
              <a:lnSpc>
                <a:spcPct val="150000"/>
              </a:lnSpc>
              <a:buNone/>
              <a:defRPr sz="1000">
                <a:latin typeface="思源黑体 CN Light" panose="020B0300000000000000" pitchFamily="34" charset="-122"/>
                <a:ea typeface="思源黑体 CN Light" panose="020B0300000000000000" pitchFamily="34" charset="-122"/>
              </a:defRPr>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zh-CN" altLang="en-US" dirty="0"/>
              <a:t>单击此处编辑母版文本样式</a:t>
            </a:r>
          </a:p>
        </p:txBody>
      </p:sp>
      <p:sp>
        <p:nvSpPr>
          <p:cNvPr id="9" name="内容占位符 8"/>
          <p:cNvSpPr>
            <a:spLocks noGrp="1"/>
          </p:cNvSpPr>
          <p:nvPr>
            <p:ph idx="14"/>
          </p:nvPr>
        </p:nvSpPr>
        <p:spPr>
          <a:xfrm>
            <a:off x="4601210" y="1600200"/>
            <a:ext cx="4085590" cy="374015"/>
          </a:xfrm>
        </p:spPr>
        <p:txBody>
          <a:bodyPr/>
          <a:lstStyle>
            <a:lvl1pPr marL="0" indent="0">
              <a:buNone/>
              <a:defRPr sz="1400"/>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zh-CN" altLang="en-US"/>
              <a:t>单击此处编辑母版文本样式</a:t>
            </a:r>
          </a:p>
        </p:txBody>
      </p:sp>
      <p:sp>
        <p:nvSpPr>
          <p:cNvPr id="10" name="内容占位符 9"/>
          <p:cNvSpPr>
            <a:spLocks noGrp="1"/>
          </p:cNvSpPr>
          <p:nvPr>
            <p:ph idx="15"/>
          </p:nvPr>
        </p:nvSpPr>
        <p:spPr>
          <a:xfrm>
            <a:off x="4601210" y="2025015"/>
            <a:ext cx="4085590" cy="3931285"/>
          </a:xfrm>
        </p:spPr>
        <p:txBody>
          <a:bodyPr/>
          <a:lstStyle>
            <a:lvl1pPr marL="0" indent="0">
              <a:lnSpc>
                <a:spcPct val="150000"/>
              </a:lnSpc>
              <a:buNone/>
              <a:defRPr sz="1000">
                <a:latin typeface="思源黑体 CN Light" panose="020B0300000000000000" pitchFamily="34" charset="-122"/>
                <a:ea typeface="思源黑体 CN Light" panose="020B0300000000000000" pitchFamily="34" charset="-122"/>
              </a:defRPr>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zh-CN" altLang="en-US" dirty="0"/>
              <a:t>单击此处编辑母版文本样式</a:t>
            </a:r>
          </a:p>
        </p:txBody>
      </p:sp>
    </p:spTree>
    <p:extLst>
      <p:ext uri="{BB962C8B-B14F-4D97-AF65-F5344CB8AC3E}">
        <p14:creationId xmlns:p14="http://schemas.microsoft.com/office/powerpoint/2010/main" val="4176825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510829775"/>
      </p:ext>
    </p:extLst>
  </p:cSld>
  <p:clrMapOvr>
    <a:masterClrMapping/>
  </p:clrMapOvr>
  <p:transition>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7378009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741597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312956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861314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p:spPr>
        <p:txBody>
          <a:bodyPr/>
          <a:lstStyle/>
          <a:p>
            <a:endParaRPr lang="zh-CN" altLang="en-US"/>
          </a:p>
        </p:txBody>
      </p:sp>
      <p:sp>
        <p:nvSpPr>
          <p:cNvPr id="3" name="页脚占位符 2"/>
          <p:cNvSpPr>
            <a:spLocks noGrp="1"/>
          </p:cNvSpPr>
          <p:nvPr>
            <p:ph type="ftr" sz="quarter" idx="11"/>
          </p:nvPr>
        </p:nvSpPr>
        <p:spPr>
          <a:xfrm>
            <a:off x="3124200" y="6356350"/>
            <a:ext cx="2895600" cy="365125"/>
          </a:xfrm>
        </p:spPr>
        <p:txBody>
          <a:bodyPr/>
          <a:lstStyle/>
          <a:p>
            <a:endParaRPr lang="zh-CN" altLang="en-US"/>
          </a:p>
        </p:txBody>
      </p:sp>
      <p:sp>
        <p:nvSpPr>
          <p:cNvPr id="4" name="灯片编号占位符 3"/>
          <p:cNvSpPr>
            <a:spLocks noGrp="1"/>
          </p:cNvSpPr>
          <p:nvPr>
            <p:ph type="sldNum" sz="quarter" idx="12"/>
          </p:nvPr>
        </p:nvSpPr>
        <p:spPr>
          <a:xfrm>
            <a:off x="6553200" y="6356350"/>
            <a:ext cx="2133600" cy="365125"/>
          </a:xfrm>
        </p:spPr>
        <p:txBody>
          <a:bodyPr/>
          <a:lstStyle/>
          <a:p>
            <a:fld id="{1A5C27E8-6C78-4FD2-80C7-0DA5228077D1}" type="slidenum">
              <a:rPr lang="zh-CN" altLang="en-US" smtClean="0"/>
              <a:pPr/>
              <a:t>‹#›</a:t>
            </a:fld>
            <a:endParaRPr lang="zh-CN" altLang="en-US"/>
          </a:p>
        </p:txBody>
      </p:sp>
    </p:spTree>
    <p:extLst>
      <p:ext uri="{BB962C8B-B14F-4D97-AF65-F5344CB8AC3E}">
        <p14:creationId xmlns:p14="http://schemas.microsoft.com/office/powerpoint/2010/main" val="40726131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1761471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4777359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799424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493373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2888703"/>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3810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544503"/>
      </p:ext>
    </p:extLst>
  </p:cSld>
  <p:clrMapOvr>
    <a:masterClrMapping/>
  </p:clrMapOvr>
  <p:transition>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8585450"/>
      </p:ext>
    </p:extLst>
  </p:cSld>
  <p:clrMapOvr>
    <a:masterClrMapping/>
  </p:clrMapOvr>
  <p:transition>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560366972"/>
      </p:ext>
    </p:extLst>
  </p:cSld>
  <p:clrMapOvr>
    <a:masterClrMapping/>
  </p:clrMapOvr>
  <p:transition>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3644969"/>
      </p:ext>
    </p:extLst>
  </p:cSld>
  <p:clrMapOvr>
    <a:masterClrMapping/>
  </p:clrMapOvr>
  <p:transition>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14259382"/>
      </p:ext>
    </p:extLst>
  </p:cSld>
  <p:clrMapOvr>
    <a:masterClrMapping/>
  </p:clrMapOvr>
  <p:transition>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3810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533573"/>
      </p:ext>
    </p:extLst>
  </p:cSld>
  <p:clrMapOvr>
    <a:masterClrMapping/>
  </p:clrMapOvr>
  <p:transition>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2561610"/>
      </p:ext>
    </p:extLst>
  </p:cSld>
  <p:clrMapOvr>
    <a:masterClrMapping/>
  </p:clrMapOvr>
  <p:transition>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660658697"/>
      </p:ext>
    </p:extLst>
  </p:cSld>
  <p:clrMapOvr>
    <a:masterClrMapping/>
  </p:clrMapOvr>
  <p:transition>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5061384"/>
      </p:ext>
    </p:extLst>
  </p:cSld>
  <p:clrMapOvr>
    <a:masterClrMapping/>
  </p:clrMapOvr>
  <p:transition>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09630626"/>
      </p:ext>
    </p:extLst>
  </p:cSld>
  <p:clrMapOvr>
    <a:masterClrMapping/>
  </p:clrMapOvr>
  <p:transition>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86739297"/>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0585433"/>
      </p:ext>
    </p:extLst>
  </p:cSld>
  <p:clrMapOvr>
    <a:masterClrMapping/>
  </p:clrMapOvr>
  <p:transition>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8864426"/>
      </p:ext>
    </p:extLst>
  </p:cSld>
  <p:clrMapOvr>
    <a:masterClrMapping/>
  </p:clrMapOvr>
  <p:transition>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274638"/>
            <a:ext cx="2095500" cy="5668962"/>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274638"/>
            <a:ext cx="6134100" cy="56689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1237929"/>
      </p:ext>
    </p:extLst>
  </p:cSld>
  <p:clrMapOvr>
    <a:masterClrMapping/>
  </p:clrMapOvr>
  <p:transition>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7712474"/>
      </p:ext>
    </p:extLst>
  </p:cSld>
  <p:clrMapOvr>
    <a:masterClrMapping/>
  </p:clrMapOvr>
  <p:transition>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7403086"/>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49820738"/>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087265"/>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04936462"/>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10133381"/>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1.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6" Type="http://schemas.openxmlformats.org/officeDocument/2006/relationships/image" Target="../media/image2.jpe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1.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8" name="Rectangle 14"/>
          <p:cNvSpPr>
            <a:spLocks noGrp="1" noChangeArrowheads="1"/>
          </p:cNvSpPr>
          <p:nvPr>
            <p:ph type="body" idx="1"/>
          </p:nvPr>
        </p:nvSpPr>
        <p:spPr bwMode="auto">
          <a:xfrm>
            <a:off x="381000" y="1143000"/>
            <a:ext cx="8382000" cy="4800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182562" tIns="46038" rIns="182562"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7" name="Text Box 16"/>
          <p:cNvSpPr txBox="1">
            <a:spLocks noChangeArrowheads="1"/>
          </p:cNvSpPr>
          <p:nvPr/>
        </p:nvSpPr>
        <p:spPr bwMode="auto">
          <a:xfrm>
            <a:off x="76200" y="6400800"/>
            <a:ext cx="685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Bef>
                <a:spcPct val="50000"/>
              </a:spcBef>
            </a:pPr>
            <a:r>
              <a:rPr lang="en-US" altLang="en-US" sz="1200" dirty="0">
                <a:solidFill>
                  <a:schemeClr val="tx1"/>
                </a:solidFill>
                <a:latin typeface="Liberation Sans" panose="020B0604020202020204"/>
              </a:rPr>
              <a:t>11-</a:t>
            </a:r>
            <a:fld id="{1B0AC030-5202-49D2-8C78-1EF9E0075A4D}" type="slidenum">
              <a:rPr lang="en-US" altLang="en-US" sz="1200">
                <a:solidFill>
                  <a:schemeClr val="tx1"/>
                </a:solidFill>
                <a:latin typeface="Liberation Sans" panose="020B0604020202020204"/>
              </a:rPr>
              <a:pPr>
                <a:spcBef>
                  <a:spcPct val="50000"/>
                </a:spcBef>
              </a:pPr>
              <a:t>‹#›</a:t>
            </a:fld>
            <a:endParaRPr lang="en-US" altLang="en-US" sz="1200" dirty="0">
              <a:solidFill>
                <a:schemeClr val="tx1"/>
              </a:solidFill>
              <a:latin typeface="Liberation Sans"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5" r:id="rId13"/>
    <p:sldLayoutId id="2147483667" r:id="rId14"/>
  </p:sldLayoutIdLst>
  <p:transition>
    <p:wipe dir="r"/>
  </p:transition>
  <p:txStyles>
    <p:title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Liberation Sans" panose="020B0604020202020204"/>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Liberation Sans" panose="020B0604020202020204"/>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Liberation Sans" panose="020B0604020202020204"/>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Liberation Sans" panose="020B0604020202020204"/>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Liberation Sans" panose="020B0604020202020204"/>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1052195"/>
          </a:xfrm>
          <a:prstGeom prst="rect">
            <a:avLst/>
          </a:prstGeom>
        </p:spPr>
        <p:txBody>
          <a:bodyPr vert="horz" lIns="91440" tIns="45720" rIns="91440" bIns="45720" rtlCol="0">
            <a:normAutofit/>
          </a:bodyPr>
          <a:lstStyle/>
          <a:p>
            <a:pPr lvl="0"/>
            <a:r>
              <a:rPr lang="zh-CN" altLang="en-US" sz="1400">
                <a:sym typeface="+mn-ea"/>
              </a:rPr>
              <a:t>单击此处编辑母版文本样式</a:t>
            </a:r>
            <a:endParaRPr lang="zh-CN" altLang="en-US" sz="1400"/>
          </a:p>
          <a:p>
            <a:pPr lvl="1"/>
            <a:r>
              <a:rPr lang="zh-CN" altLang="en-US" sz="1400">
                <a:sym typeface="+mn-ea"/>
              </a:rPr>
              <a:t>第二级</a:t>
            </a:r>
            <a:endParaRPr lang="zh-CN" altLang="en-US" sz="1400"/>
          </a:p>
          <a:p>
            <a:pPr lvl="2"/>
            <a:r>
              <a:rPr lang="zh-CN" altLang="en-US" sz="1400">
                <a:sym typeface="+mn-ea"/>
              </a:rPr>
              <a:t>第三级</a:t>
            </a:r>
            <a:endParaRPr lang="zh-CN" altLang="en-US"/>
          </a:p>
        </p:txBody>
      </p:sp>
      <p:pic>
        <p:nvPicPr>
          <p:cNvPr id="7" name="图片 6" descr="logo-VI系统0630-PPT-12.png"/>
          <p:cNvPicPr>
            <a:picLocks noChangeAspect="1"/>
          </p:cNvPicPr>
          <p:nvPr/>
        </p:nvPicPr>
        <p:blipFill>
          <a:blip r:embed="rId15" cstate="print"/>
          <a:stretch>
            <a:fillRect/>
          </a:stretch>
        </p:blipFill>
        <p:spPr>
          <a:xfrm>
            <a:off x="428836" y="6286520"/>
            <a:ext cx="1495513" cy="288536"/>
          </a:xfrm>
          <a:prstGeom prst="rect">
            <a:avLst/>
          </a:prstGeom>
        </p:spPr>
      </p:pic>
      <p:pic>
        <p:nvPicPr>
          <p:cNvPr id="2050" name="Picture 2" descr="I:\BOBO Z\哈工大\JPG\2020\7月\0707-ppt\素材01\logo-VI系统0630-PPT-24.jpg"/>
          <p:cNvPicPr>
            <a:picLocks noChangeArrowheads="1"/>
          </p:cNvPicPr>
          <p:nvPr/>
        </p:nvPicPr>
        <p:blipFill>
          <a:blip r:embed="rId16" cstate="print"/>
          <a:srcRect t="-37500" b="-37500"/>
          <a:stretch>
            <a:fillRect/>
          </a:stretch>
        </p:blipFill>
        <p:spPr bwMode="auto">
          <a:xfrm flipV="1">
            <a:off x="571471" y="1273711"/>
            <a:ext cx="3960000" cy="36000"/>
          </a:xfrm>
          <a:prstGeom prst="rect">
            <a:avLst/>
          </a:prstGeom>
          <a:noFill/>
        </p:spPr>
      </p:pic>
      <p:pic>
        <p:nvPicPr>
          <p:cNvPr id="6" name="图片 6" descr="logo-VI系统0630-PPT-12.png">
            <a:extLst>
              <a:ext uri="{FF2B5EF4-FFF2-40B4-BE49-F238E27FC236}">
                <a16:creationId xmlns:a16="http://schemas.microsoft.com/office/drawing/2014/main" id="{0410846F-30ED-46E4-A2C6-A0BA0381BE29}"/>
              </a:ext>
            </a:extLst>
          </p:cNvPr>
          <p:cNvPicPr>
            <a:picLocks noChangeAspect="1"/>
          </p:cNvPicPr>
          <p:nvPr userDrawn="1"/>
        </p:nvPicPr>
        <p:blipFill>
          <a:blip r:embed="rId15" cstate="print"/>
          <a:stretch>
            <a:fillRect/>
          </a:stretch>
        </p:blipFill>
        <p:spPr>
          <a:xfrm>
            <a:off x="428836" y="6286520"/>
            <a:ext cx="1495513" cy="288536"/>
          </a:xfrm>
          <a:prstGeom prst="rect">
            <a:avLst/>
          </a:prstGeom>
        </p:spPr>
      </p:pic>
      <p:pic>
        <p:nvPicPr>
          <p:cNvPr id="8" name="Picture 2" descr="I:\BOBO Z\哈工大\JPG\2020\7月\0707-ppt\素材01\logo-VI系统0630-PPT-24.jpg">
            <a:extLst>
              <a:ext uri="{FF2B5EF4-FFF2-40B4-BE49-F238E27FC236}">
                <a16:creationId xmlns:a16="http://schemas.microsoft.com/office/drawing/2014/main" id="{522474C0-4680-4075-A18C-268F8B42ADE9}"/>
              </a:ext>
            </a:extLst>
          </p:cNvPr>
          <p:cNvPicPr>
            <a:picLocks noChangeArrowheads="1"/>
          </p:cNvPicPr>
          <p:nvPr userDrawn="1"/>
        </p:nvPicPr>
        <p:blipFill>
          <a:blip r:embed="rId16" cstate="print"/>
          <a:srcRect t="-37500" b="-37500"/>
          <a:stretch>
            <a:fillRect/>
          </a:stretch>
        </p:blipFill>
        <p:spPr bwMode="auto">
          <a:xfrm flipV="1">
            <a:off x="571471" y="1273711"/>
            <a:ext cx="3960000" cy="36000"/>
          </a:xfrm>
          <a:prstGeom prst="rect">
            <a:avLst/>
          </a:prstGeom>
          <a:noFill/>
        </p:spPr>
      </p:pic>
    </p:spTree>
    <p:extLst>
      <p:ext uri="{BB962C8B-B14F-4D97-AF65-F5344CB8AC3E}">
        <p14:creationId xmlns:p14="http://schemas.microsoft.com/office/powerpoint/2010/main" val="63413872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Lst>
  <p:hf sldNum="0" hdr="0" ftr="0" dt="0"/>
  <p:txStyles>
    <p:titleStyle>
      <a:lvl1pPr algn="l" defTabSz="914400" rtl="0" eaLnBrk="1" latinLnBrk="0" hangingPunct="1">
        <a:spcBef>
          <a:spcPct val="0"/>
        </a:spcBef>
        <a:buNone/>
        <a:defRPr sz="2400" kern="1200">
          <a:solidFill>
            <a:srgbClr val="002060"/>
          </a:solidFill>
          <a:latin typeface="思源黑体 CN Bold" panose="020B0800000000000000" pitchFamily="34" charset="-122"/>
          <a:ea typeface="思源黑体 CN Bold" panose="020B0800000000000000"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1600" kern="1200">
          <a:solidFill>
            <a:srgbClr val="002060"/>
          </a:solidFill>
          <a:latin typeface="思源黑体 CN Bold" panose="020B0800000000000000" pitchFamily="34" charset="-122"/>
          <a:ea typeface="思源黑体 CN Bold" panose="020B0800000000000000"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rgbClr val="002060"/>
          </a:solidFill>
          <a:latin typeface="思源黑体 CN Regular" panose="020B0500000000000000" pitchFamily="34" charset="-122"/>
          <a:ea typeface="思源黑体 CN Regular" panose="020B0500000000000000"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rgbClr val="9D7B55"/>
          </a:solidFill>
          <a:latin typeface="思源黑体 CN Light" panose="020B0300000000000000" pitchFamily="34" charset="-122"/>
          <a:ea typeface="思源黑体 CN Light" panose="020B0300000000000000"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1052195"/>
          </a:xfrm>
          <a:prstGeom prst="rect">
            <a:avLst/>
          </a:prstGeom>
        </p:spPr>
        <p:txBody>
          <a:bodyPr vert="horz" lIns="91440" tIns="45720" rIns="91440" bIns="45720" rtlCol="0">
            <a:normAutofit/>
          </a:bodyPr>
          <a:lstStyle/>
          <a:p>
            <a:pPr lvl="0"/>
            <a:r>
              <a:rPr lang="zh-CN" altLang="en-US" sz="1400">
                <a:sym typeface="+mn-ea"/>
              </a:rPr>
              <a:t>单击此处编辑母版文本样式</a:t>
            </a:r>
            <a:endParaRPr lang="zh-CN" altLang="en-US" sz="1400"/>
          </a:p>
          <a:p>
            <a:pPr lvl="1"/>
            <a:r>
              <a:rPr lang="zh-CN" altLang="en-US" sz="1400">
                <a:sym typeface="+mn-ea"/>
              </a:rPr>
              <a:t>第二级</a:t>
            </a:r>
            <a:endParaRPr lang="zh-CN" altLang="en-US" sz="1400"/>
          </a:p>
          <a:p>
            <a:pPr lvl="2"/>
            <a:r>
              <a:rPr lang="zh-CN" altLang="en-US" sz="1400">
                <a:sym typeface="+mn-ea"/>
              </a:rPr>
              <a:t>第三级</a:t>
            </a:r>
            <a:endParaRPr lang="zh-CN" altLang="en-US"/>
          </a:p>
        </p:txBody>
      </p:sp>
      <p:pic>
        <p:nvPicPr>
          <p:cNvPr id="7" name="图片 6" descr="logo-VI系统0630-PPT-12.png"/>
          <p:cNvPicPr>
            <a:picLocks noChangeAspect="1"/>
          </p:cNvPicPr>
          <p:nvPr userDrawn="1"/>
        </p:nvPicPr>
        <p:blipFill>
          <a:blip r:embed="rId15" cstate="print"/>
          <a:stretch>
            <a:fillRect/>
          </a:stretch>
        </p:blipFill>
        <p:spPr>
          <a:xfrm>
            <a:off x="428836" y="6286520"/>
            <a:ext cx="1495513" cy="288536"/>
          </a:xfrm>
          <a:prstGeom prst="rect">
            <a:avLst/>
          </a:prstGeom>
        </p:spPr>
      </p:pic>
      <p:pic>
        <p:nvPicPr>
          <p:cNvPr id="2050" name="Picture 2" descr="I:\BOBO Z\哈工大\JPG\2020\7月\0707-ppt\素材01\logo-VI系统0630-PPT-24.jpg"/>
          <p:cNvPicPr>
            <a:picLocks noChangeArrowheads="1"/>
          </p:cNvPicPr>
          <p:nvPr userDrawn="1"/>
        </p:nvPicPr>
        <p:blipFill>
          <a:blip r:embed="rId16" cstate="print"/>
          <a:srcRect t="-37500" b="-37500"/>
          <a:stretch>
            <a:fillRect/>
          </a:stretch>
        </p:blipFill>
        <p:spPr bwMode="auto">
          <a:xfrm flipV="1">
            <a:off x="571471" y="1273711"/>
            <a:ext cx="3960000" cy="36000"/>
          </a:xfrm>
          <a:prstGeom prst="rect">
            <a:avLst/>
          </a:prstGeom>
          <a:noFill/>
        </p:spPr>
      </p:pic>
    </p:spTree>
    <p:extLst>
      <p:ext uri="{BB962C8B-B14F-4D97-AF65-F5344CB8AC3E}">
        <p14:creationId xmlns:p14="http://schemas.microsoft.com/office/powerpoint/2010/main" val="325751637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sldNum="0" hdr="0" ftr="0" dt="0"/>
  <p:txStyles>
    <p:titleStyle>
      <a:lvl1pPr algn="l" defTabSz="914400" rtl="0" eaLnBrk="1" latinLnBrk="0" hangingPunct="1">
        <a:spcBef>
          <a:spcPct val="0"/>
        </a:spcBef>
        <a:buNone/>
        <a:defRPr sz="2400" kern="1200">
          <a:solidFill>
            <a:srgbClr val="002060"/>
          </a:solidFill>
          <a:latin typeface="思源黑体 CN Bold" panose="020B0800000000000000" pitchFamily="34" charset="-122"/>
          <a:ea typeface="思源黑体 CN Bold" panose="020B0800000000000000"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1600" kern="1200">
          <a:solidFill>
            <a:srgbClr val="002060"/>
          </a:solidFill>
          <a:latin typeface="思源黑体 CN Bold" panose="020B0800000000000000" pitchFamily="34" charset="-122"/>
          <a:ea typeface="思源黑体 CN Bold" panose="020B0800000000000000"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rgbClr val="002060"/>
          </a:solidFill>
          <a:latin typeface="思源黑体 CN Regular" panose="020B0500000000000000" pitchFamily="34" charset="-122"/>
          <a:ea typeface="思源黑体 CN Regular" panose="020B0500000000000000"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rgbClr val="9D7B55"/>
          </a:solidFill>
          <a:latin typeface="思源黑体 CN Light" panose="020B0300000000000000" pitchFamily="34" charset="-122"/>
          <a:ea typeface="思源黑体 CN Light" panose="020B0300000000000000"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8" name="Rectangle 14"/>
          <p:cNvSpPr>
            <a:spLocks noGrp="1" noChangeArrowheads="1"/>
          </p:cNvSpPr>
          <p:nvPr>
            <p:ph type="body" idx="1"/>
          </p:nvPr>
        </p:nvSpPr>
        <p:spPr bwMode="auto">
          <a:xfrm>
            <a:off x="381000" y="1143000"/>
            <a:ext cx="8382000" cy="48006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182562" tIns="46038" rIns="182562"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7" name="Text Box 16"/>
          <p:cNvSpPr txBox="1">
            <a:spLocks noChangeArrowheads="1"/>
          </p:cNvSpPr>
          <p:nvPr/>
        </p:nvSpPr>
        <p:spPr bwMode="auto">
          <a:xfrm>
            <a:off x="76200" y="6430963"/>
            <a:ext cx="6858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Bef>
                <a:spcPct val="50000"/>
              </a:spcBef>
            </a:pPr>
            <a:r>
              <a:rPr lang="en-US" altLang="en-US" sz="1200" dirty="0">
                <a:solidFill>
                  <a:schemeClr val="tx1"/>
                </a:solidFill>
                <a:latin typeface="Arial" charset="0"/>
              </a:rPr>
              <a:t>10-</a:t>
            </a:r>
            <a:fld id="{A4454175-274F-4631-9D4E-49CD18182952}" type="slidenum">
              <a:rPr lang="en-US" altLang="en-US" sz="1200">
                <a:solidFill>
                  <a:schemeClr val="tx1"/>
                </a:solidFill>
                <a:latin typeface="Arial" charset="0"/>
              </a:rPr>
              <a:pPr>
                <a:spcBef>
                  <a:spcPct val="50000"/>
                </a:spcBef>
              </a:pPr>
              <a:t>‹#›</a:t>
            </a:fld>
            <a:endParaRPr lang="en-US" altLang="en-US" sz="1200" dirty="0">
              <a:solidFill>
                <a:schemeClr val="tx1"/>
              </a:solidFill>
              <a:latin typeface="Arial" charset="0"/>
            </a:endParaRPr>
          </a:p>
        </p:txBody>
      </p:sp>
    </p:spTree>
    <p:extLst>
      <p:ext uri="{BB962C8B-B14F-4D97-AF65-F5344CB8AC3E}">
        <p14:creationId xmlns:p14="http://schemas.microsoft.com/office/powerpoint/2010/main" val="44040628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transition>
    <p:wipe dir="r"/>
  </p:transition>
  <p:txStyles>
    <p:title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tags" Target="../tags/tag54.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 Type="http://schemas.openxmlformats.org/officeDocument/2006/relationships/tags" Target="../tags/tag38.xml"/><Relationship Id="rId16" Type="http://schemas.openxmlformats.org/officeDocument/2006/relationships/tags" Target="../tags/tag52.xml"/><Relationship Id="rId20" Type="http://schemas.openxmlformats.org/officeDocument/2006/relationships/image" Target="../media/image6.tmp"/><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tags" Target="../tags/tag51.xml"/><Relationship Id="rId10" Type="http://schemas.openxmlformats.org/officeDocument/2006/relationships/tags" Target="../tags/tag46.xml"/><Relationship Id="rId19" Type="http://schemas.openxmlformats.org/officeDocument/2006/relationships/slideLayout" Target="../slideLayouts/slideLayout21.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s>
</file>

<file path=ppt/slides/_rels/slide14.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tags" Target="../tags/tag67.xml"/><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tags" Target="../tags/tag66.xml"/><Relationship Id="rId2" Type="http://schemas.openxmlformats.org/officeDocument/2006/relationships/tags" Target="../tags/tag56.xml"/><Relationship Id="rId16" Type="http://schemas.openxmlformats.org/officeDocument/2006/relationships/image" Target="../media/image12.png"/><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tags" Target="../tags/tag65.xml"/><Relationship Id="rId5" Type="http://schemas.openxmlformats.org/officeDocument/2006/relationships/tags" Target="../tags/tag59.xml"/><Relationship Id="rId15" Type="http://schemas.openxmlformats.org/officeDocument/2006/relationships/image" Target="../media/image6.tmp"/><Relationship Id="rId10" Type="http://schemas.openxmlformats.org/officeDocument/2006/relationships/tags" Target="../tags/tag64.xml"/><Relationship Id="rId4" Type="http://schemas.openxmlformats.org/officeDocument/2006/relationships/tags" Target="../tags/tag58.xml"/><Relationship Id="rId9" Type="http://schemas.openxmlformats.org/officeDocument/2006/relationships/tags" Target="../tags/tag63.xml"/><Relationship Id="rId14"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tags" Target="../tags/tag80.xml"/><Relationship Id="rId18" Type="http://schemas.openxmlformats.org/officeDocument/2006/relationships/tags" Target="../tags/tag85.xml"/><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tags" Target="../tags/tag84.xml"/><Relationship Id="rId2" Type="http://schemas.openxmlformats.org/officeDocument/2006/relationships/tags" Target="../tags/tag69.xml"/><Relationship Id="rId16" Type="http://schemas.openxmlformats.org/officeDocument/2006/relationships/tags" Target="../tags/tag83.xml"/><Relationship Id="rId20" Type="http://schemas.openxmlformats.org/officeDocument/2006/relationships/image" Target="../media/image6.tmp"/><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tags" Target="../tags/tag78.xml"/><Relationship Id="rId5" Type="http://schemas.openxmlformats.org/officeDocument/2006/relationships/tags" Target="../tags/tag72.xml"/><Relationship Id="rId15" Type="http://schemas.openxmlformats.org/officeDocument/2006/relationships/tags" Target="../tags/tag82.xml"/><Relationship Id="rId10" Type="http://schemas.openxmlformats.org/officeDocument/2006/relationships/tags" Target="../tags/tag77.xml"/><Relationship Id="rId19" Type="http://schemas.openxmlformats.org/officeDocument/2006/relationships/slideLayout" Target="../slideLayouts/slideLayout20.xml"/><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tags" Target="../tags/tag8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Microsoft_Excel_97_-_2004_Worksheet.xls"/><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6.tmp"/><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slideLayout" Target="../slideLayouts/slideLayout2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tags" Target="../tags/tag103.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 Type="http://schemas.openxmlformats.org/officeDocument/2006/relationships/tags" Target="../tags/tag87.xml"/><Relationship Id="rId16" Type="http://schemas.openxmlformats.org/officeDocument/2006/relationships/tags" Target="../tags/tag101.xml"/><Relationship Id="rId20" Type="http://schemas.openxmlformats.org/officeDocument/2006/relationships/image" Target="../media/image6.tmp"/><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19" Type="http://schemas.openxmlformats.org/officeDocument/2006/relationships/slideLayout" Target="../slideLayouts/slideLayout21.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s/_rels/slide57.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tags" Target="../tags/tag116.xml"/><Relationship Id="rId18" Type="http://schemas.openxmlformats.org/officeDocument/2006/relationships/tags" Target="../tags/tag121.xml"/><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tags" Target="../tags/tag115.xml"/><Relationship Id="rId17" Type="http://schemas.openxmlformats.org/officeDocument/2006/relationships/tags" Target="../tags/tag120.xml"/><Relationship Id="rId2" Type="http://schemas.openxmlformats.org/officeDocument/2006/relationships/tags" Target="../tags/tag105.xml"/><Relationship Id="rId16" Type="http://schemas.openxmlformats.org/officeDocument/2006/relationships/tags" Target="../tags/tag119.xml"/><Relationship Id="rId20" Type="http://schemas.openxmlformats.org/officeDocument/2006/relationships/image" Target="../media/image6.tmp"/><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tags" Target="../tags/tag114.xml"/><Relationship Id="rId5" Type="http://schemas.openxmlformats.org/officeDocument/2006/relationships/tags" Target="../tags/tag108.xml"/><Relationship Id="rId15" Type="http://schemas.openxmlformats.org/officeDocument/2006/relationships/tags" Target="../tags/tag118.xml"/><Relationship Id="rId10" Type="http://schemas.openxmlformats.org/officeDocument/2006/relationships/tags" Target="../tags/tag113.xml"/><Relationship Id="rId19" Type="http://schemas.openxmlformats.org/officeDocument/2006/relationships/slideLayout" Target="../slideLayouts/slideLayout21.xml"/><Relationship Id="rId4" Type="http://schemas.openxmlformats.org/officeDocument/2006/relationships/tags" Target="../tags/tag107.xml"/><Relationship Id="rId9" Type="http://schemas.openxmlformats.org/officeDocument/2006/relationships/tags" Target="../tags/tag112.xml"/><Relationship Id="rId14" Type="http://schemas.openxmlformats.org/officeDocument/2006/relationships/tags" Target="../tags/tag117.xml"/></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0.xml"/><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jpeg"/><Relationship Id="rId1" Type="http://schemas.openxmlformats.org/officeDocument/2006/relationships/slideLayout" Target="../slideLayouts/slideLayout41.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tags" Target="../tags/tag36.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image" Target="../media/image6.tmp"/><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tags" Target="../tags/tag33.xml"/><Relationship Id="rId10" Type="http://schemas.openxmlformats.org/officeDocument/2006/relationships/tags" Target="../tags/tag28.xml"/><Relationship Id="rId19" Type="http://schemas.openxmlformats.org/officeDocument/2006/relationships/slideLayout" Target="../slideLayouts/slideLayout21.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logo-VI系统0709-PPT-24.jpg"/>
          <p:cNvPicPr>
            <a:picLocks noChangeAspect="1"/>
          </p:cNvPicPr>
          <p:nvPr/>
        </p:nvPicPr>
        <p:blipFill>
          <a:blip r:embed="rId3" cstate="print"/>
          <a:stretch>
            <a:fillRect/>
          </a:stretch>
        </p:blipFill>
        <p:spPr>
          <a:xfrm>
            <a:off x="0" y="0"/>
            <a:ext cx="9143129" cy="6858000"/>
          </a:xfrm>
          <a:prstGeom prst="rect">
            <a:avLst/>
          </a:prstGeom>
        </p:spPr>
      </p:pic>
      <p:pic>
        <p:nvPicPr>
          <p:cNvPr id="5" name="图片 4" descr="logo-VI系统0630-PPT-09.png"/>
          <p:cNvPicPr>
            <a:picLocks noChangeAspect="1"/>
          </p:cNvPicPr>
          <p:nvPr/>
        </p:nvPicPr>
        <p:blipFill>
          <a:blip r:embed="rId4" cstate="print"/>
          <a:stretch>
            <a:fillRect/>
          </a:stretch>
        </p:blipFill>
        <p:spPr>
          <a:xfrm>
            <a:off x="642910" y="571480"/>
            <a:ext cx="2714644" cy="523429"/>
          </a:xfrm>
          <a:prstGeom prst="rect">
            <a:avLst/>
          </a:prstGeom>
        </p:spPr>
      </p:pic>
      <p:sp>
        <p:nvSpPr>
          <p:cNvPr id="6" name="TextBox 5"/>
          <p:cNvSpPr txBox="1"/>
          <p:nvPr/>
        </p:nvSpPr>
        <p:spPr>
          <a:xfrm>
            <a:off x="571472" y="2039771"/>
            <a:ext cx="4500594" cy="1569660"/>
          </a:xfrm>
          <a:prstGeom prst="rect">
            <a:avLst/>
          </a:prstGeom>
          <a:noFill/>
        </p:spPr>
        <p:txBody>
          <a:bodyPr wrap="square"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ACCT 2003 </a:t>
            </a:r>
            <a:br>
              <a:rPr kumimoji="0" lang="en-US" altLang="zh-CN" sz="2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br>
            <a:r>
              <a:rPr kumimoji="0" lang="en-US" altLang="zh-CN" sz="2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Intermediate Financial Accounting</a:t>
            </a:r>
            <a:br>
              <a:rPr kumimoji="0" lang="en-US" altLang="zh-CN" sz="2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br>
            <a:r>
              <a:rPr kumimoji="0" lang="zh-CN" altLang="en-US" sz="2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中级财务会计</a:t>
            </a:r>
            <a:endParaRPr kumimoji="0" lang="zh-CN" altLang="en-US" sz="32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8" name="TextBox 7"/>
          <p:cNvSpPr txBox="1"/>
          <p:nvPr/>
        </p:nvSpPr>
        <p:spPr>
          <a:xfrm>
            <a:off x="633257" y="3857628"/>
            <a:ext cx="1938479" cy="646331"/>
          </a:xfrm>
          <a:prstGeom prst="rect">
            <a:avLst/>
          </a:prstGeom>
          <a:noFill/>
        </p:spPr>
        <p:txBody>
          <a:bodyPr wrap="none"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rPr>
              <a:t>THE HITSZ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rPr>
              <a:t>SCHOOL OF ECONOMICS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rPr>
              <a:t>AND MANAGEMENT</a:t>
            </a:r>
            <a:endParaRPr kumimoji="0" lang="zh-CN" altLang="en-US"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endParaRPr>
          </a:p>
        </p:txBody>
      </p:sp>
      <p:sp>
        <p:nvSpPr>
          <p:cNvPr id="9" name="TextBox 8"/>
          <p:cNvSpPr txBox="1"/>
          <p:nvPr/>
        </p:nvSpPr>
        <p:spPr>
          <a:xfrm>
            <a:off x="633257" y="4572008"/>
            <a:ext cx="1415772" cy="338554"/>
          </a:xfrm>
          <a:prstGeom prst="rect">
            <a:avLst/>
          </a:prstGeom>
          <a:noFill/>
        </p:spPr>
        <p:txBody>
          <a:bodyPr wrap="none"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授课人：墙伟</a:t>
            </a:r>
          </a:p>
        </p:txBody>
      </p:sp>
      <p:sp>
        <p:nvSpPr>
          <p:cNvPr id="10" name="TextBox 9"/>
          <p:cNvSpPr txBox="1"/>
          <p:nvPr/>
        </p:nvSpPr>
        <p:spPr>
          <a:xfrm>
            <a:off x="642910" y="6162280"/>
            <a:ext cx="1245854" cy="338554"/>
          </a:xfrm>
          <a:prstGeom prst="rect">
            <a:avLst/>
          </a:prstGeom>
          <a:noFill/>
        </p:spPr>
        <p:txBody>
          <a:bodyPr wrap="none"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2024.10.09</a:t>
            </a:r>
            <a:endParaRPr kumimoji="0" lang="zh-CN" altLang="en-US" sz="1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4"/>
          <p:cNvSpPr txBox="1">
            <a:spLocks noChangeArrowheads="1"/>
          </p:cNvSpPr>
          <p:nvPr/>
        </p:nvSpPr>
        <p:spPr bwMode="auto">
          <a:xfrm>
            <a:off x="609600" y="1990725"/>
            <a:ext cx="7861300" cy="832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spcBef>
                <a:spcPct val="30000"/>
              </a:spcBef>
              <a:buSzPct val="80000"/>
            </a:pPr>
            <a:r>
              <a:rPr lang="en-US" altLang="en-US" sz="2100" b="0" dirty="0">
                <a:solidFill>
                  <a:schemeClr val="tx1"/>
                </a:solidFill>
                <a:latin typeface="Liberation Sans" panose="020B0604020202020204" pitchFamily="34" charset="0"/>
              </a:rPr>
              <a:t>The profession requires the method employed be </a:t>
            </a:r>
            <a:r>
              <a:rPr lang="en-US" altLang="en-US" sz="2100" dirty="0">
                <a:solidFill>
                  <a:schemeClr val="tx1"/>
                </a:solidFill>
                <a:latin typeface="Liberation Sans" panose="020B0604020202020204" pitchFamily="34" charset="0"/>
              </a:rPr>
              <a:t>“systematic and rational.”</a:t>
            </a:r>
            <a:r>
              <a:rPr lang="en-US" altLang="en-US" sz="2100" b="0" dirty="0">
                <a:solidFill>
                  <a:schemeClr val="tx1"/>
                </a:solidFill>
                <a:latin typeface="Liberation Sans" panose="020B0604020202020204" pitchFamily="34" charset="0"/>
              </a:rPr>
              <a:t>  Methods used include:</a:t>
            </a:r>
          </a:p>
        </p:txBody>
      </p:sp>
      <p:sp>
        <p:nvSpPr>
          <p:cNvPr id="12292" name="Text Box 5"/>
          <p:cNvSpPr txBox="1">
            <a:spLocks noChangeArrowheads="1"/>
          </p:cNvSpPr>
          <p:nvPr/>
        </p:nvSpPr>
        <p:spPr bwMode="auto">
          <a:xfrm>
            <a:off x="609600" y="1371600"/>
            <a:ext cx="8001000" cy="53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30000"/>
              </a:spcBef>
              <a:spcAft>
                <a:spcPct val="20000"/>
              </a:spcAft>
              <a:buSzPct val="80000"/>
            </a:pPr>
            <a:r>
              <a:rPr lang="en-US" altLang="en-US" sz="2800" dirty="0">
                <a:solidFill>
                  <a:srgbClr val="CC0000"/>
                </a:solidFill>
                <a:latin typeface="Liberation Sans" panose="020B0604020202020204" pitchFamily="34" charset="0"/>
              </a:rPr>
              <a:t>Methods of Depreciation</a:t>
            </a:r>
          </a:p>
        </p:txBody>
      </p:sp>
      <p:sp>
        <p:nvSpPr>
          <p:cNvPr id="13"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5" name="Text Box 6"/>
          <p:cNvSpPr txBox="1">
            <a:spLocks noChangeArrowheads="1"/>
          </p:cNvSpPr>
          <p:nvPr/>
        </p:nvSpPr>
        <p:spPr bwMode="auto">
          <a:xfrm>
            <a:off x="0" y="2907141"/>
            <a:ext cx="4800600" cy="41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74675" indent="-574675" algn="l">
              <a:defRPr sz="2400">
                <a:solidFill>
                  <a:schemeClr val="tx1"/>
                </a:solidFill>
                <a:latin typeface="Times New Roman" pitchFamily="18" charset="0"/>
              </a:defRPr>
            </a:lvl1pPr>
            <a:lvl2pPr marL="1146175" indent="-457200" algn="l">
              <a:defRPr sz="2400">
                <a:solidFill>
                  <a:schemeClr val="tx1"/>
                </a:solidFill>
                <a:latin typeface="Times New Roman" pitchFamily="18" charset="0"/>
              </a:defRPr>
            </a:lvl2pPr>
            <a:lvl3pPr marL="1717675" indent="-457200" algn="l">
              <a:defRPr sz="2400">
                <a:solidFill>
                  <a:schemeClr val="tx1"/>
                </a:solidFill>
                <a:latin typeface="Times New Roman" pitchFamily="18" charset="0"/>
              </a:defRPr>
            </a:lvl3pPr>
            <a:lvl4pPr marL="2289175" indent="-457200" algn="l">
              <a:defRPr sz="2400">
                <a:solidFill>
                  <a:schemeClr val="tx1"/>
                </a:solidFill>
                <a:latin typeface="Times New Roman" pitchFamily="18" charset="0"/>
              </a:defRPr>
            </a:lvl4pPr>
            <a:lvl5pPr marL="2860675" indent="-457200" algn="l">
              <a:defRPr sz="2400">
                <a:solidFill>
                  <a:schemeClr val="tx1"/>
                </a:solidFill>
                <a:latin typeface="Times New Roman" pitchFamily="18" charset="0"/>
              </a:defRPr>
            </a:lvl5pPr>
            <a:lvl6pPr marL="3317875" indent="-457200" eaLnBrk="0" fontAlgn="base" hangingPunct="0">
              <a:spcBef>
                <a:spcPct val="0"/>
              </a:spcBef>
              <a:spcAft>
                <a:spcPct val="0"/>
              </a:spcAft>
              <a:defRPr sz="2400">
                <a:solidFill>
                  <a:schemeClr val="tx1"/>
                </a:solidFill>
                <a:latin typeface="Times New Roman" pitchFamily="18" charset="0"/>
              </a:defRPr>
            </a:lvl6pPr>
            <a:lvl7pPr marL="3775075" indent="-457200" eaLnBrk="0" fontAlgn="base" hangingPunct="0">
              <a:spcBef>
                <a:spcPct val="0"/>
              </a:spcBef>
              <a:spcAft>
                <a:spcPct val="0"/>
              </a:spcAft>
              <a:defRPr sz="2400">
                <a:solidFill>
                  <a:schemeClr val="tx1"/>
                </a:solidFill>
                <a:latin typeface="Times New Roman" pitchFamily="18" charset="0"/>
              </a:defRPr>
            </a:lvl7pPr>
            <a:lvl8pPr marL="4232275" indent="-457200" eaLnBrk="0" fontAlgn="base" hangingPunct="0">
              <a:spcBef>
                <a:spcPct val="0"/>
              </a:spcBef>
              <a:spcAft>
                <a:spcPct val="0"/>
              </a:spcAft>
              <a:defRPr sz="2400">
                <a:solidFill>
                  <a:schemeClr val="tx1"/>
                </a:solidFill>
                <a:latin typeface="Times New Roman" pitchFamily="18" charset="0"/>
              </a:defRPr>
            </a:lvl8pPr>
            <a:lvl9pPr marL="4689475" indent="-457200" eaLnBrk="0" fontAlgn="base" hangingPunct="0">
              <a:spcBef>
                <a:spcPct val="0"/>
              </a:spcBef>
              <a:spcAft>
                <a:spcPct val="0"/>
              </a:spcAft>
              <a:defRPr sz="2400">
                <a:solidFill>
                  <a:schemeClr val="tx1"/>
                </a:solidFill>
                <a:latin typeface="Times New Roman" pitchFamily="18" charset="0"/>
              </a:defRPr>
            </a:lvl9pPr>
          </a:lstStyle>
          <a:p>
            <a:pPr>
              <a:lnSpc>
                <a:spcPct val="130000"/>
              </a:lnSpc>
              <a:spcBef>
                <a:spcPct val="40000"/>
              </a:spcBef>
              <a:buClr>
                <a:schemeClr val="tx1"/>
              </a:buClr>
              <a:buFont typeface="+mj-lt"/>
              <a:buAutoNum type="arabicPeriod"/>
            </a:pPr>
            <a:r>
              <a:rPr lang="en-US" altLang="en-US" sz="2100" b="0" dirty="0">
                <a:effectLst/>
                <a:latin typeface="Liberation Sans" panose="020B0604020202020204" pitchFamily="34" charset="0"/>
              </a:rPr>
              <a:t>Activity method (units of use or production).</a:t>
            </a:r>
            <a:r>
              <a:rPr lang="zh-CN" altLang="en-US" sz="2100" b="0" dirty="0">
                <a:effectLst/>
                <a:latin typeface="Liberation Sans" panose="020B0604020202020204" pitchFamily="34" charset="0"/>
              </a:rPr>
              <a:t> 工作量法</a:t>
            </a:r>
            <a:endParaRPr lang="en-US" altLang="en-US" sz="2100" b="0" dirty="0">
              <a:effectLst/>
              <a:latin typeface="Liberation Sans" panose="020B0604020202020204" pitchFamily="34" charset="0"/>
            </a:endParaRPr>
          </a:p>
          <a:p>
            <a:pPr>
              <a:lnSpc>
                <a:spcPct val="130000"/>
              </a:lnSpc>
              <a:spcBef>
                <a:spcPct val="40000"/>
              </a:spcBef>
              <a:buClr>
                <a:schemeClr val="tx1"/>
              </a:buClr>
              <a:buFont typeface="+mj-lt"/>
              <a:buAutoNum type="arabicPeriod"/>
            </a:pPr>
            <a:r>
              <a:rPr lang="en-US" altLang="en-US" sz="2100" b="0" dirty="0">
                <a:effectLst/>
                <a:latin typeface="Liberation Sans" panose="020B0604020202020204" pitchFamily="34" charset="0"/>
              </a:rPr>
              <a:t>Straight-line method. </a:t>
            </a:r>
            <a:r>
              <a:rPr lang="en-US" altLang="en-US" sz="2100" b="0" dirty="0" err="1">
                <a:effectLst/>
                <a:latin typeface="Liberation Sans" panose="020B0604020202020204" pitchFamily="34" charset="0"/>
              </a:rPr>
              <a:t>直线折旧法</a:t>
            </a:r>
            <a:endParaRPr lang="en-US" altLang="en-US" sz="2100" b="0" dirty="0">
              <a:effectLst/>
              <a:latin typeface="Liberation Sans" panose="020B0604020202020204" pitchFamily="34" charset="0"/>
            </a:endParaRPr>
          </a:p>
          <a:p>
            <a:pPr>
              <a:lnSpc>
                <a:spcPct val="130000"/>
              </a:lnSpc>
              <a:spcBef>
                <a:spcPct val="40000"/>
              </a:spcBef>
              <a:buClr>
                <a:schemeClr val="tx1"/>
              </a:buClr>
              <a:buFont typeface="+mj-lt"/>
              <a:buAutoNum type="arabicPeriod"/>
            </a:pPr>
            <a:r>
              <a:rPr lang="en-US" altLang="en-US" sz="2100" b="0" dirty="0">
                <a:effectLst/>
                <a:latin typeface="Liberation Sans" panose="020B0604020202020204" pitchFamily="34" charset="0"/>
              </a:rPr>
              <a:t>Diminishing (accelerated)-charge methods:</a:t>
            </a:r>
            <a:r>
              <a:rPr lang="zh-CN" altLang="en-US" sz="2100" b="0" dirty="0">
                <a:effectLst/>
                <a:latin typeface="Liberation Sans" panose="020B0604020202020204" pitchFamily="34" charset="0"/>
              </a:rPr>
              <a:t> 加速折旧法</a:t>
            </a:r>
            <a:endParaRPr lang="en-US" altLang="en-US" sz="2100" b="0" dirty="0">
              <a:effectLst/>
              <a:latin typeface="Liberation Sans" panose="020B0604020202020204" pitchFamily="34" charset="0"/>
            </a:endParaRPr>
          </a:p>
          <a:p>
            <a:pPr lvl="1">
              <a:spcBef>
                <a:spcPct val="40000"/>
              </a:spcBef>
              <a:buFont typeface="+mj-lt"/>
              <a:buAutoNum type="alphaLcPeriod"/>
            </a:pPr>
            <a:r>
              <a:rPr lang="en-US" altLang="en-US" sz="2100" b="0" dirty="0">
                <a:effectLst/>
                <a:latin typeface="Liberation Sans" panose="020B0604020202020204" pitchFamily="34" charset="0"/>
              </a:rPr>
              <a:t>Sum-of-the-years’-digits.</a:t>
            </a:r>
            <a:r>
              <a:rPr lang="zh-CN" altLang="en-US" sz="2100" b="0" dirty="0">
                <a:effectLst/>
                <a:latin typeface="Liberation Sans" panose="020B0604020202020204" pitchFamily="34" charset="0"/>
              </a:rPr>
              <a:t> 年数总和法</a:t>
            </a:r>
            <a:endParaRPr lang="en-US" altLang="en-US" sz="2100" b="0" dirty="0">
              <a:effectLst/>
              <a:latin typeface="Liberation Sans" panose="020B0604020202020204" pitchFamily="34" charset="0"/>
            </a:endParaRPr>
          </a:p>
          <a:p>
            <a:pPr lvl="1">
              <a:spcBef>
                <a:spcPct val="40000"/>
              </a:spcBef>
              <a:buFont typeface="+mj-lt"/>
              <a:buAutoNum type="alphaLcPeriod"/>
            </a:pPr>
            <a:r>
              <a:rPr lang="en-US" altLang="en-US" sz="2100" b="0" dirty="0">
                <a:effectLst/>
                <a:latin typeface="Liberation Sans" panose="020B0604020202020204" pitchFamily="34" charset="0"/>
              </a:rPr>
              <a:t>Declining-balance method.</a:t>
            </a:r>
            <a:r>
              <a:rPr lang="zh-CN" altLang="en-US" sz="2100" b="0" dirty="0">
                <a:effectLst/>
                <a:latin typeface="Liberation Sans" panose="020B0604020202020204" pitchFamily="34" charset="0"/>
              </a:rPr>
              <a:t> 余额递减法</a:t>
            </a:r>
            <a:endParaRPr lang="en-US" altLang="en-US" sz="2100" b="0" dirty="0">
              <a:effectLst/>
              <a:latin typeface="Liberation Sans" panose="020B0604020202020204" pitchFamily="34" charset="0"/>
            </a:endParaRPr>
          </a:p>
        </p:txBody>
      </p:sp>
      <p:sp>
        <p:nvSpPr>
          <p:cNvPr id="8"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1</a:t>
            </a:r>
          </a:p>
        </p:txBody>
      </p:sp>
      <p:sp>
        <p:nvSpPr>
          <p:cNvPr id="9" name="Rectangle 4"/>
          <p:cNvSpPr txBox="1">
            <a:spLocks noChangeArrowheads="1"/>
          </p:cNvSpPr>
          <p:nvPr/>
        </p:nvSpPr>
        <p:spPr bwMode="auto">
          <a:xfrm>
            <a:off x="609600" y="381000"/>
            <a:ext cx="8382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algn="l"/>
            <a:r>
              <a:rPr lang="en-US" sz="3200" i="0" kern="1200" dirty="0">
                <a:solidFill>
                  <a:schemeClr val="tx1"/>
                </a:solidFill>
                <a:effectLst/>
                <a:latin typeface="Liberation Sans" panose="020B0604020202020204" pitchFamily="34" charset="0"/>
                <a:ea typeface="+mn-ea"/>
                <a:cs typeface="+mn-cs"/>
              </a:rPr>
              <a:t>Depreciation—Method of Cost Allocation</a:t>
            </a:r>
          </a:p>
        </p:txBody>
      </p:sp>
      <p:pic>
        <p:nvPicPr>
          <p:cNvPr id="2" name="Picture 1">
            <a:extLst>
              <a:ext uri="{FF2B5EF4-FFF2-40B4-BE49-F238E27FC236}">
                <a16:creationId xmlns:a16="http://schemas.microsoft.com/office/drawing/2014/main" id="{B241CDD6-9281-A54D-8B78-9318E212593C}"/>
              </a:ext>
            </a:extLst>
          </p:cNvPr>
          <p:cNvPicPr>
            <a:picLocks noChangeAspect="1"/>
          </p:cNvPicPr>
          <p:nvPr/>
        </p:nvPicPr>
        <p:blipFill>
          <a:blip r:embed="rId3"/>
          <a:stretch>
            <a:fillRect/>
          </a:stretch>
        </p:blipFill>
        <p:spPr>
          <a:xfrm>
            <a:off x="4724399" y="2907140"/>
            <a:ext cx="4359353" cy="3493655"/>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wipe(left)">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wipe(left)">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wipe(left)">
                                      <p:cBhvr>
                                        <p:cTn id="27" dur="500"/>
                                        <p:tgtEl>
                                          <p:spTgt spid="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bldLvl="3"/>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11"/>
          <p:cNvSpPr txBox="1">
            <a:spLocks noChangeArrowheads="1"/>
          </p:cNvSpPr>
          <p:nvPr/>
        </p:nvSpPr>
        <p:spPr bwMode="auto">
          <a:xfrm>
            <a:off x="609600" y="1365250"/>
            <a:ext cx="434340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30000"/>
              </a:spcBef>
              <a:spcAft>
                <a:spcPct val="20000"/>
              </a:spcAft>
              <a:buSzPct val="80000"/>
            </a:pPr>
            <a:r>
              <a:rPr lang="en-US" altLang="en-US" sz="2600" dirty="0">
                <a:solidFill>
                  <a:schemeClr val="tx1"/>
                </a:solidFill>
                <a:latin typeface="Liberation Sans" panose="020B0604020202020204" pitchFamily="34" charset="0"/>
              </a:rPr>
              <a:t>Activity Method</a:t>
            </a:r>
            <a:r>
              <a:rPr lang="zh-CN" altLang="en-US" sz="2600" dirty="0">
                <a:solidFill>
                  <a:schemeClr val="tx1"/>
                </a:solidFill>
                <a:latin typeface="Liberation Sans" panose="020B0604020202020204" pitchFamily="34" charset="0"/>
              </a:rPr>
              <a:t> 工作量法</a:t>
            </a:r>
            <a:endParaRPr lang="en-US" altLang="en-US" sz="2600" dirty="0">
              <a:solidFill>
                <a:schemeClr val="tx1"/>
              </a:solidFill>
              <a:latin typeface="Liberation Sans" panose="020B0604020202020204" pitchFamily="34" charset="0"/>
            </a:endParaRPr>
          </a:p>
        </p:txBody>
      </p:sp>
      <p:sp>
        <p:nvSpPr>
          <p:cNvPr id="13317" name="Rectangle 15"/>
          <p:cNvSpPr>
            <a:spLocks noChangeArrowheads="1"/>
          </p:cNvSpPr>
          <p:nvPr/>
        </p:nvSpPr>
        <p:spPr bwMode="auto">
          <a:xfrm>
            <a:off x="609600" y="3732213"/>
            <a:ext cx="8001000" cy="828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15000"/>
              </a:lnSpc>
            </a:pPr>
            <a:r>
              <a:rPr lang="en-US" altLang="en-US" sz="2100" dirty="0">
                <a:solidFill>
                  <a:schemeClr val="tx1"/>
                </a:solidFill>
                <a:latin typeface="Liberation Sans" panose="020B0604020202020204" pitchFamily="34" charset="0"/>
              </a:rPr>
              <a:t>Illustration:</a:t>
            </a:r>
            <a:r>
              <a:rPr lang="en-US" altLang="en-US" sz="2100" b="0" dirty="0">
                <a:solidFill>
                  <a:schemeClr val="tx1"/>
                </a:solidFill>
                <a:latin typeface="Liberation Sans" panose="020B0604020202020204" pitchFamily="34" charset="0"/>
              </a:rPr>
              <a:t>  If Stanley uses the crane for 4,000 hours the first year, the depreciation charge is:</a:t>
            </a:r>
          </a:p>
        </p:txBody>
      </p:sp>
      <p:sp>
        <p:nvSpPr>
          <p:cNvPr id="13318" name="Text Box 16"/>
          <p:cNvSpPr txBox="1">
            <a:spLocks noChangeArrowheads="1"/>
          </p:cNvSpPr>
          <p:nvPr/>
        </p:nvSpPr>
        <p:spPr bwMode="auto">
          <a:xfrm>
            <a:off x="685800" y="2274838"/>
            <a:ext cx="2209800" cy="11541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Bef>
                <a:spcPct val="50000"/>
              </a:spcBef>
            </a:pPr>
            <a:r>
              <a:rPr lang="en-US" altLang="en-US" sz="2300" dirty="0">
                <a:latin typeface="Liberation Sans" panose="020B0604020202020204" pitchFamily="34" charset="0"/>
              </a:rPr>
              <a:t>Data for Stanley Coal Mines</a:t>
            </a:r>
          </a:p>
        </p:txBody>
      </p:sp>
      <p:pic>
        <p:nvPicPr>
          <p:cNvPr id="13320"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133600"/>
            <a:ext cx="5105400" cy="14208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4" name="Rectangle 4"/>
          <p:cNvSpPr txBox="1">
            <a:spLocks noChangeArrowheads="1"/>
          </p:cNvSpPr>
          <p:nvPr/>
        </p:nvSpPr>
        <p:spPr bwMode="auto">
          <a:xfrm>
            <a:off x="609600" y="381000"/>
            <a:ext cx="8382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0000E2"/>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dirty="0">
                <a:solidFill>
                  <a:srgbClr val="CC0000"/>
                </a:solidFill>
              </a:rPr>
              <a:t>Methods of Depreciation</a:t>
            </a:r>
          </a:p>
        </p:txBody>
      </p:sp>
      <p:sp>
        <p:nvSpPr>
          <p:cNvPr id="2" name="Rectangle 1"/>
          <p:cNvSpPr/>
          <p:nvPr/>
        </p:nvSpPr>
        <p:spPr>
          <a:xfrm>
            <a:off x="6781800" y="1487269"/>
            <a:ext cx="1828800" cy="646331"/>
          </a:xfrm>
          <a:prstGeom prst="rect">
            <a:avLst/>
          </a:prstGeom>
        </p:spPr>
        <p:txBody>
          <a:bodyPr wrap="square">
            <a:spAutoFit/>
          </a:bodyPr>
          <a:lstStyle/>
          <a:p>
            <a:pPr algn="l"/>
            <a:r>
              <a:rPr lang="en-US" sz="1200" dirty="0">
                <a:solidFill>
                  <a:srgbClr val="006666"/>
                </a:solidFill>
                <a:latin typeface="Liberation Sans" panose="020B0604020202020204" pitchFamily="34" charset="0"/>
              </a:rPr>
              <a:t>ILLUSTRATION 11.2</a:t>
            </a:r>
          </a:p>
          <a:p>
            <a:pPr algn="l"/>
            <a:r>
              <a:rPr lang="en-US" sz="1200" b="0" dirty="0">
                <a:solidFill>
                  <a:schemeClr val="tx1"/>
                </a:solidFill>
                <a:latin typeface="Liberation Sans" panose="020B0604020202020204" pitchFamily="34" charset="0"/>
              </a:rPr>
              <a:t>Data Used to Illustrate</a:t>
            </a:r>
          </a:p>
          <a:p>
            <a:pPr algn="l"/>
            <a:r>
              <a:rPr lang="en-US" sz="1200" b="0" dirty="0">
                <a:solidFill>
                  <a:schemeClr val="tx1"/>
                </a:solidFill>
                <a:latin typeface="Liberation Sans" panose="020B0604020202020204" pitchFamily="34" charset="0"/>
              </a:rPr>
              <a:t>Depreciation Methods</a:t>
            </a:r>
            <a:endParaRPr lang="en-US" sz="1200" dirty="0">
              <a:solidFill>
                <a:schemeClr val="tx1"/>
              </a:solidFill>
              <a:latin typeface="Liberation Sans" panose="020B0604020202020204" pitchFamily="34" charset="0"/>
            </a:endParaRPr>
          </a:p>
        </p:txBody>
      </p:sp>
      <p:pic>
        <p:nvPicPr>
          <p:cNvPr id="1332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4100" y="4837344"/>
            <a:ext cx="6210300" cy="1487256"/>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cmpd="sng">
                <a:solidFill>
                  <a:srgbClr val="800000"/>
                </a:solidFill>
                <a:prstDash val="solid"/>
                <a:miter lim="800000"/>
                <a:headEnd/>
                <a:tailEnd/>
              </a14:hiddenLine>
            </a:ext>
          </a:extLst>
        </p:spPr>
      </p:pic>
      <p:sp>
        <p:nvSpPr>
          <p:cNvPr id="3" name="Rectangle 2"/>
          <p:cNvSpPr/>
          <p:nvPr/>
        </p:nvSpPr>
        <p:spPr>
          <a:xfrm>
            <a:off x="381000" y="4839577"/>
            <a:ext cx="2190750" cy="830997"/>
          </a:xfrm>
          <a:prstGeom prst="rect">
            <a:avLst/>
          </a:prstGeom>
        </p:spPr>
        <p:txBody>
          <a:bodyPr wrap="square">
            <a:spAutoFit/>
          </a:bodyPr>
          <a:lstStyle/>
          <a:p>
            <a:pPr algn="l"/>
            <a:r>
              <a:rPr lang="en-US" sz="1200" dirty="0">
                <a:solidFill>
                  <a:srgbClr val="006666"/>
                </a:solidFill>
                <a:latin typeface="Liberation Sans" panose="020B0604020202020204" pitchFamily="34" charset="0"/>
              </a:rPr>
              <a:t>ILLUSTRATION 11.3</a:t>
            </a:r>
          </a:p>
          <a:p>
            <a:pPr algn="l"/>
            <a:r>
              <a:rPr lang="en-US" sz="1200" b="0" dirty="0">
                <a:solidFill>
                  <a:schemeClr val="tx1"/>
                </a:solidFill>
                <a:latin typeface="Liberation Sans" panose="020B0604020202020204" pitchFamily="34" charset="0"/>
              </a:rPr>
              <a:t>Depreciation Calculation,</a:t>
            </a:r>
          </a:p>
          <a:p>
            <a:pPr algn="l"/>
            <a:r>
              <a:rPr lang="en-US" sz="1200" b="0" dirty="0">
                <a:solidFill>
                  <a:schemeClr val="tx1"/>
                </a:solidFill>
                <a:latin typeface="Liberation Sans" panose="020B0604020202020204" pitchFamily="34" charset="0"/>
              </a:rPr>
              <a:t>Activity Method—Crane</a:t>
            </a:r>
          </a:p>
          <a:p>
            <a:pPr algn="l"/>
            <a:r>
              <a:rPr lang="en-US" sz="1200" b="0" dirty="0">
                <a:solidFill>
                  <a:schemeClr val="tx1"/>
                </a:solidFill>
                <a:latin typeface="Liberation Sans" panose="020B0604020202020204" pitchFamily="34" charset="0"/>
              </a:rPr>
              <a:t>Example</a:t>
            </a: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1</a:t>
            </a:r>
          </a:p>
        </p:txBody>
      </p:sp>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4"/>
          <p:cNvSpPr txBox="1">
            <a:spLocks noChangeArrowheads="1"/>
          </p:cNvSpPr>
          <p:nvPr/>
        </p:nvSpPr>
        <p:spPr bwMode="auto">
          <a:xfrm>
            <a:off x="609600" y="1365250"/>
            <a:ext cx="81534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30000"/>
              </a:spcBef>
              <a:spcAft>
                <a:spcPct val="20000"/>
              </a:spcAft>
              <a:buSzPct val="80000"/>
            </a:pPr>
            <a:r>
              <a:rPr lang="en-US" altLang="en-US" sz="2600" dirty="0">
                <a:solidFill>
                  <a:schemeClr val="tx1"/>
                </a:solidFill>
                <a:latin typeface="Liberation Sans" panose="020B0604020202020204" pitchFamily="34" charset="0"/>
              </a:rPr>
              <a:t>Straight-Line Method</a:t>
            </a:r>
            <a:r>
              <a:rPr lang="zh-CN" altLang="en-US" sz="2600" dirty="0">
                <a:solidFill>
                  <a:schemeClr val="tx1"/>
                </a:solidFill>
                <a:latin typeface="Liberation Sans" panose="020B0604020202020204" pitchFamily="34" charset="0"/>
              </a:rPr>
              <a:t> 直线折旧法</a:t>
            </a:r>
            <a:endParaRPr lang="en-US" altLang="en-US" sz="2600" dirty="0">
              <a:solidFill>
                <a:schemeClr val="tx1"/>
              </a:solidFill>
              <a:latin typeface="Liberation Sans" panose="020B0604020202020204" pitchFamily="34" charset="0"/>
            </a:endParaRPr>
          </a:p>
        </p:txBody>
      </p:sp>
      <p:sp>
        <p:nvSpPr>
          <p:cNvPr id="14339" name="Rectangle 7"/>
          <p:cNvSpPr>
            <a:spLocks noChangeArrowheads="1"/>
          </p:cNvSpPr>
          <p:nvPr/>
        </p:nvSpPr>
        <p:spPr bwMode="auto">
          <a:xfrm>
            <a:off x="609600" y="3732213"/>
            <a:ext cx="8001000" cy="4364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15000"/>
              </a:lnSpc>
            </a:pPr>
            <a:r>
              <a:rPr lang="en-US" altLang="en-US" sz="2100" dirty="0">
                <a:solidFill>
                  <a:schemeClr val="tx1"/>
                </a:solidFill>
                <a:latin typeface="Liberation Sans" panose="020B0604020202020204" pitchFamily="34" charset="0"/>
              </a:rPr>
              <a:t>Illustration:</a:t>
            </a:r>
            <a:r>
              <a:rPr lang="en-US" altLang="en-US" sz="2100" b="0" dirty="0">
                <a:solidFill>
                  <a:schemeClr val="tx1"/>
                </a:solidFill>
                <a:latin typeface="Liberation Sans" panose="020B0604020202020204" pitchFamily="34" charset="0"/>
              </a:rPr>
              <a:t>  Stanley computes depreciation as follows:</a:t>
            </a:r>
          </a:p>
        </p:txBody>
      </p:sp>
      <p:pic>
        <p:nvPicPr>
          <p:cNvPr id="1434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133600"/>
            <a:ext cx="5105400" cy="14208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5" name="Text Box 16"/>
          <p:cNvSpPr txBox="1">
            <a:spLocks noChangeArrowheads="1"/>
          </p:cNvSpPr>
          <p:nvPr/>
        </p:nvSpPr>
        <p:spPr bwMode="auto">
          <a:xfrm>
            <a:off x="685800" y="2274838"/>
            <a:ext cx="2209800" cy="11541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Bef>
                <a:spcPct val="50000"/>
              </a:spcBef>
            </a:pPr>
            <a:r>
              <a:rPr lang="en-US" altLang="en-US" sz="2300" dirty="0">
                <a:latin typeface="Liberation Sans" panose="020B0604020202020204" pitchFamily="34" charset="0"/>
              </a:rPr>
              <a:t>Data for Stanley Coal Mines</a:t>
            </a:r>
          </a:p>
        </p:txBody>
      </p:sp>
      <p:sp>
        <p:nvSpPr>
          <p:cNvPr id="16" name="Rectangle 15"/>
          <p:cNvSpPr/>
          <p:nvPr/>
        </p:nvSpPr>
        <p:spPr>
          <a:xfrm>
            <a:off x="6781800" y="1487269"/>
            <a:ext cx="1828800" cy="646331"/>
          </a:xfrm>
          <a:prstGeom prst="rect">
            <a:avLst/>
          </a:prstGeom>
        </p:spPr>
        <p:txBody>
          <a:bodyPr wrap="square">
            <a:spAutoFit/>
          </a:bodyPr>
          <a:lstStyle/>
          <a:p>
            <a:pPr algn="l"/>
            <a:r>
              <a:rPr lang="en-US" sz="1200" dirty="0">
                <a:solidFill>
                  <a:srgbClr val="006666"/>
                </a:solidFill>
                <a:latin typeface="Liberation Sans" panose="020B0604020202020204" pitchFamily="34" charset="0"/>
              </a:rPr>
              <a:t>ILLUSTRATION 11.2</a:t>
            </a:r>
          </a:p>
          <a:p>
            <a:pPr algn="l"/>
            <a:r>
              <a:rPr lang="en-US" sz="1200" b="0" dirty="0">
                <a:solidFill>
                  <a:schemeClr val="tx1"/>
                </a:solidFill>
                <a:latin typeface="Liberation Sans" panose="020B0604020202020204" pitchFamily="34" charset="0"/>
              </a:rPr>
              <a:t>Data Used to Illustrate</a:t>
            </a:r>
          </a:p>
          <a:p>
            <a:pPr algn="l"/>
            <a:r>
              <a:rPr lang="en-US" sz="1200" b="0" dirty="0">
                <a:solidFill>
                  <a:schemeClr val="tx1"/>
                </a:solidFill>
                <a:latin typeface="Liberation Sans" panose="020B0604020202020204" pitchFamily="34" charset="0"/>
              </a:rPr>
              <a:t>Depreciation Methods</a:t>
            </a:r>
            <a:endParaRPr lang="en-US" sz="1200" dirty="0">
              <a:solidFill>
                <a:schemeClr val="tx1"/>
              </a:solidFill>
              <a:latin typeface="Liberation Sans" panose="020B0604020202020204" pitchFamily="34" charset="0"/>
            </a:endParaRPr>
          </a:p>
        </p:txBody>
      </p:sp>
      <p:pic>
        <p:nvPicPr>
          <p:cNvPr id="1434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4495800"/>
            <a:ext cx="6248400" cy="1789591"/>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cmpd="sng">
                <a:solidFill>
                  <a:srgbClr val="800000"/>
                </a:solidFill>
                <a:prstDash val="solid"/>
                <a:miter lim="800000"/>
                <a:headEnd/>
                <a:tailEnd/>
              </a14:hiddenLine>
            </a:ext>
          </a:extLst>
        </p:spPr>
      </p:pic>
      <p:sp>
        <p:nvSpPr>
          <p:cNvPr id="18" name="Rectangle 17"/>
          <p:cNvSpPr/>
          <p:nvPr/>
        </p:nvSpPr>
        <p:spPr>
          <a:xfrm>
            <a:off x="381000" y="4495800"/>
            <a:ext cx="1981200" cy="830997"/>
          </a:xfrm>
          <a:prstGeom prst="rect">
            <a:avLst/>
          </a:prstGeom>
        </p:spPr>
        <p:txBody>
          <a:bodyPr wrap="square">
            <a:spAutoFit/>
          </a:bodyPr>
          <a:lstStyle/>
          <a:p>
            <a:pPr algn="l"/>
            <a:r>
              <a:rPr lang="en-US" sz="1200" dirty="0">
                <a:solidFill>
                  <a:srgbClr val="006666"/>
                </a:solidFill>
                <a:latin typeface="Liberation Sans" panose="020B0604020202020204" pitchFamily="34" charset="0"/>
              </a:rPr>
              <a:t>ILLUSTRATION 11.4</a:t>
            </a:r>
          </a:p>
          <a:p>
            <a:pPr algn="l"/>
            <a:r>
              <a:rPr lang="en-US" sz="1200" b="0" dirty="0">
                <a:solidFill>
                  <a:schemeClr val="tx1"/>
                </a:solidFill>
                <a:latin typeface="Liberation Sans" panose="020B0604020202020204" pitchFamily="34" charset="0"/>
              </a:rPr>
              <a:t>Depreciation Calculation,</a:t>
            </a:r>
          </a:p>
          <a:p>
            <a:pPr algn="l"/>
            <a:r>
              <a:rPr lang="en-US" sz="1200" b="0" dirty="0">
                <a:solidFill>
                  <a:schemeClr val="tx1"/>
                </a:solidFill>
                <a:latin typeface="Liberation Sans" panose="020B0604020202020204" pitchFamily="34" charset="0"/>
              </a:rPr>
              <a:t>Straight-Line Method—Crane Example</a:t>
            </a:r>
          </a:p>
        </p:txBody>
      </p:sp>
      <p:sp>
        <p:nvSpPr>
          <p:cNvPr id="19" name="Rectangle 4"/>
          <p:cNvSpPr txBox="1">
            <a:spLocks noChangeArrowheads="1"/>
          </p:cNvSpPr>
          <p:nvPr/>
        </p:nvSpPr>
        <p:spPr bwMode="auto">
          <a:xfrm>
            <a:off x="609600" y="381000"/>
            <a:ext cx="8382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0000E2"/>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dirty="0">
                <a:solidFill>
                  <a:srgbClr val="CC0000"/>
                </a:solidFill>
              </a:rPr>
              <a:t>Methods of Depreciation</a:t>
            </a: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1</a:t>
            </a:r>
          </a:p>
        </p:txBody>
      </p:sp>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783D3E-9025-4BD3-AB64-B1C43E007AB3}"/>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Quick Check #</a:t>
            </a:r>
            <a:r>
              <a:rPr lang="en-US" altLang="zh-CN"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endPar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l"/>
            <a:endPar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 principal objection to the straight-line method of depreciation is that it</a:t>
            </a:r>
          </a:p>
        </p:txBody>
      </p:sp>
      <p:sp>
        <p:nvSpPr>
          <p:cNvPr id="5" name="TextBox 4">
            <a:extLst>
              <a:ext uri="{FF2B5EF4-FFF2-40B4-BE49-F238E27FC236}">
                <a16:creationId xmlns:a16="http://schemas.microsoft.com/office/drawing/2014/main" id="{F9CB66DC-4224-4AA5-AC4E-180050910EAD}"/>
              </a:ext>
            </a:extLst>
          </p:cNvPr>
          <p:cNvSpPr txBox="1"/>
          <p:nvPr>
            <p:custDataLst>
              <p:tags r:id="rId3"/>
            </p:custDataLst>
          </p:nvPr>
        </p:nvSpPr>
        <p:spPr>
          <a:xfrm>
            <a:off x="1828800" y="2667000"/>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provides for the declining productivity of an aging asset.</a:t>
            </a:r>
          </a:p>
        </p:txBody>
      </p:sp>
      <p:sp>
        <p:nvSpPr>
          <p:cNvPr id="6" name="TextBox 5">
            <a:extLst>
              <a:ext uri="{FF2B5EF4-FFF2-40B4-BE49-F238E27FC236}">
                <a16:creationId xmlns:a16="http://schemas.microsoft.com/office/drawing/2014/main" id="{A522D30B-F59A-4E8D-AB27-777A1ACE99C6}"/>
              </a:ext>
            </a:extLst>
          </p:cNvPr>
          <p:cNvSpPr txBox="1"/>
          <p:nvPr>
            <p:custDataLst>
              <p:tags r:id="rId4"/>
            </p:custDataLst>
          </p:nvPr>
        </p:nvSpPr>
        <p:spPr>
          <a:xfrm>
            <a:off x="1828800" y="3471863"/>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ignores variations in the rate of asset use.</a:t>
            </a:r>
          </a:p>
        </p:txBody>
      </p:sp>
      <p:sp>
        <p:nvSpPr>
          <p:cNvPr id="7" name="TextBox 6">
            <a:extLst>
              <a:ext uri="{FF2B5EF4-FFF2-40B4-BE49-F238E27FC236}">
                <a16:creationId xmlns:a16="http://schemas.microsoft.com/office/drawing/2014/main" id="{5B5EDF33-E5D6-4C40-B6DF-B957226B024D}"/>
              </a:ext>
            </a:extLst>
          </p:cNvPr>
          <p:cNvSpPr txBox="1"/>
          <p:nvPr>
            <p:custDataLst>
              <p:tags r:id="rId5"/>
            </p:custDataLst>
          </p:nvPr>
        </p:nvSpPr>
        <p:spPr>
          <a:xfrm>
            <a:off x="1828800" y="44624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tends to result in a constant rate of return on a diminishing investment base.</a:t>
            </a:r>
          </a:p>
        </p:txBody>
      </p:sp>
      <p:sp>
        <p:nvSpPr>
          <p:cNvPr id="8" name="TextBox 7">
            <a:extLst>
              <a:ext uri="{FF2B5EF4-FFF2-40B4-BE49-F238E27FC236}">
                <a16:creationId xmlns:a16="http://schemas.microsoft.com/office/drawing/2014/main" id="{022B54CB-D245-4D4E-97E3-C31285580708}"/>
              </a:ext>
            </a:extLst>
          </p:cNvPr>
          <p:cNvSpPr txBox="1"/>
          <p:nvPr>
            <p:custDataLst>
              <p:tags r:id="rId6"/>
            </p:custDataLst>
          </p:nvPr>
        </p:nvSpPr>
        <p:spPr>
          <a:xfrm>
            <a:off x="1828800" y="54530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gives smaller periodic write-offs than decreasing charge methods.</a:t>
            </a:r>
          </a:p>
        </p:txBody>
      </p:sp>
      <p:sp>
        <p:nvSpPr>
          <p:cNvPr id="9" name="Oval 8">
            <a:extLst>
              <a:ext uri="{FF2B5EF4-FFF2-40B4-BE49-F238E27FC236}">
                <a16:creationId xmlns:a16="http://schemas.microsoft.com/office/drawing/2014/main" id="{BFD53451-C710-4982-A838-691737E10113}"/>
              </a:ext>
            </a:extLst>
          </p:cNvPr>
          <p:cNvSpPr>
            <a:spLocks noChangeAspect="1"/>
          </p:cNvSpPr>
          <p:nvPr>
            <p:custDataLst>
              <p:tags r:id="rId7"/>
            </p:custDataLst>
          </p:nvPr>
        </p:nvSpPr>
        <p:spPr bwMode="auto">
          <a:xfrm>
            <a:off x="1114425" y="2731293"/>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A</a:t>
            </a:r>
          </a:p>
        </p:txBody>
      </p:sp>
      <p:sp>
        <p:nvSpPr>
          <p:cNvPr id="10" name="Oval 9">
            <a:extLst>
              <a:ext uri="{FF2B5EF4-FFF2-40B4-BE49-F238E27FC236}">
                <a16:creationId xmlns:a16="http://schemas.microsoft.com/office/drawing/2014/main" id="{6BC13C97-1ACE-4947-B23D-88859DC10988}"/>
              </a:ext>
            </a:extLst>
          </p:cNvPr>
          <p:cNvSpPr>
            <a:spLocks noChangeAspect="1"/>
          </p:cNvSpPr>
          <p:nvPr>
            <p:custDataLst>
              <p:tags r:id="rId8"/>
            </p:custDataLst>
          </p:nvPr>
        </p:nvSpPr>
        <p:spPr bwMode="auto">
          <a:xfrm>
            <a:off x="1114425" y="3536156"/>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B</a:t>
            </a:r>
          </a:p>
        </p:txBody>
      </p:sp>
      <p:sp>
        <p:nvSpPr>
          <p:cNvPr id="11" name="Oval 10">
            <a:extLst>
              <a:ext uri="{FF2B5EF4-FFF2-40B4-BE49-F238E27FC236}">
                <a16:creationId xmlns:a16="http://schemas.microsoft.com/office/drawing/2014/main" id="{B876491B-A15E-4EC1-AFC0-7D84807275B7}"/>
              </a:ext>
            </a:extLst>
          </p:cNvPr>
          <p:cNvSpPr>
            <a:spLocks noChangeAspect="1"/>
          </p:cNvSpPr>
          <p:nvPr>
            <p:custDataLst>
              <p:tags r:id="rId9"/>
            </p:custDataLst>
          </p:nvPr>
        </p:nvSpPr>
        <p:spPr bwMode="auto">
          <a:xfrm>
            <a:off x="1114425" y="4526755"/>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en-US" sz="1600" b="1" i="0" u="none" strike="noStrike" cap="none" normalizeH="0" baseline="0" dirty="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Oval 11">
            <a:extLst>
              <a:ext uri="{FF2B5EF4-FFF2-40B4-BE49-F238E27FC236}">
                <a16:creationId xmlns:a16="http://schemas.microsoft.com/office/drawing/2014/main" id="{D08F4D41-31B5-43FE-ABFE-FFC6DDFF6AB1}"/>
              </a:ext>
            </a:extLst>
          </p:cNvPr>
          <p:cNvSpPr>
            <a:spLocks noChangeAspect="1"/>
          </p:cNvSpPr>
          <p:nvPr>
            <p:custDataLst>
              <p:tags r:id="rId10"/>
            </p:custDataLst>
          </p:nvPr>
        </p:nvSpPr>
        <p:spPr bwMode="auto">
          <a:xfrm>
            <a:off x="1114425" y="5517355"/>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en-US" sz="1600" b="1" i="0" u="none" strike="noStrike" cap="none" normalizeH="0" baseline="0" dirty="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Rectangle: Rounded Corners 12">
            <a:extLst>
              <a:ext uri="{FF2B5EF4-FFF2-40B4-BE49-F238E27FC236}">
                <a16:creationId xmlns:a16="http://schemas.microsoft.com/office/drawing/2014/main" id="{ACA8AA24-BA08-407E-ABCF-533EAE84958A}"/>
              </a:ext>
            </a:extLst>
          </p:cNvPr>
          <p:cNvSpPr/>
          <p:nvPr>
            <p:custDataLst>
              <p:tags r:id="rId11"/>
            </p:custDataLst>
          </p:nvPr>
        </p:nvSpPr>
        <p:spPr bwMode="auto">
          <a:xfrm>
            <a:off x="6172200" y="6215063"/>
            <a:ext cx="1543050" cy="411480"/>
          </a:xfrm>
          <a:prstGeom prst="roundRect">
            <a:avLst/>
          </a:prstGeom>
          <a:solidFill>
            <a:srgbClr val="808080"/>
          </a:solidFill>
          <a:ln w="38100" cap="sq"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Submit</a:t>
            </a:r>
          </a:p>
        </p:txBody>
      </p:sp>
      <p:grpSp>
        <p:nvGrpSpPr>
          <p:cNvPr id="18" name="Group 17">
            <a:extLst>
              <a:ext uri="{FF2B5EF4-FFF2-40B4-BE49-F238E27FC236}">
                <a16:creationId xmlns:a16="http://schemas.microsoft.com/office/drawing/2014/main" id="{B1ED5870-F6D7-40C6-9FA9-7ABDC8387D44}"/>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129B0C84-61CB-421D-B052-BB8C2E9F7974}"/>
                </a:ext>
              </a:extLst>
            </p:cNvPr>
            <p:cNvSpPr/>
            <p:nvPr>
              <p:custDataLst>
                <p:tags r:id="rId15"/>
              </p:custDataLst>
            </p:nvPr>
          </p:nvSpPr>
          <p:spPr bwMode="auto">
            <a:xfrm>
              <a:off x="0" y="0"/>
              <a:ext cx="9144000" cy="635000"/>
            </a:xfrm>
            <a:prstGeom prst="rect">
              <a:avLst/>
            </a:prstGeom>
            <a:solidFill>
              <a:srgbClr val="F6F7F8"/>
            </a:solidFill>
            <a:ln w="28575" cap="sq" cmpd="sng" algn="ctr">
              <a:noFill/>
              <a:prstDash val="solid"/>
              <a:round/>
              <a:headEnd type="none" w="med" len="med"/>
              <a:tailEnd type="none" w="med" len="med"/>
            </a:ln>
            <a:effectLst/>
            <a:extLst>
              <a:ext uri="{91240B29-F687-4F45-9708-019B960494DF}">
                <a14:hiddenLine xmlns:a14="http://schemas.microsoft.com/office/drawing/2010/main" w="28575" cap="sq" cmpd="sng" algn="ctr">
                  <a:solidFill>
                    <a:srgbClr val="8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
          <p:nvSpPr>
            <p:cNvPr id="15" name="ColorBlock">
              <a:extLst>
                <a:ext uri="{FF2B5EF4-FFF2-40B4-BE49-F238E27FC236}">
                  <a16:creationId xmlns:a16="http://schemas.microsoft.com/office/drawing/2014/main" id="{7EBA9521-7F0F-4F03-8D0D-2587568F8F3A}"/>
                </a:ext>
              </a:extLst>
            </p:cNvPr>
            <p:cNvSpPr/>
            <p:nvPr>
              <p:custDataLst>
                <p:tags r:id="rId16"/>
              </p:custDataLst>
            </p:nvPr>
          </p:nvSpPr>
          <p:spPr bwMode="auto">
            <a:xfrm>
              <a:off x="0" y="0"/>
              <a:ext cx="190500" cy="635000"/>
            </a:xfrm>
            <a:prstGeom prst="rect">
              <a:avLst/>
            </a:prstGeom>
            <a:solidFill>
              <a:srgbClr val="639EF4"/>
            </a:solidFill>
            <a:ln w="28575" cap="sq" cmpd="sng" algn="ctr">
              <a:noFill/>
              <a:prstDash val="solid"/>
              <a:round/>
              <a:headEnd type="none" w="med" len="med"/>
              <a:tailEnd type="none" w="med" len="med"/>
            </a:ln>
            <a:effectLst/>
            <a:extLst>
              <a:ext uri="{91240B29-F687-4F45-9708-019B960494DF}">
                <a14:hiddenLine xmlns:a14="http://schemas.microsoft.com/office/drawing/2010/main" w="28575" cap="sq" cmpd="sng" algn="ctr">
                  <a:solidFill>
                    <a:srgbClr val="8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
          <p:nvSpPr>
            <p:cNvPr id="16" name="TypeText">
              <a:extLst>
                <a:ext uri="{FF2B5EF4-FFF2-40B4-BE49-F238E27FC236}">
                  <a16:creationId xmlns:a16="http://schemas.microsoft.com/office/drawing/2014/main" id="{1032DAF6-B9C9-4D91-AC2D-4FBEF2170D8D}"/>
                </a:ext>
              </a:extLst>
            </p:cNvPr>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pPr algn="l"/>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a:extLst>
                <a:ext uri="{FF2B5EF4-FFF2-40B4-BE49-F238E27FC236}">
                  <a16:creationId xmlns:a16="http://schemas.microsoft.com/office/drawing/2014/main" id="{014AF159-D368-4D97-8790-E011E5864405}"/>
                </a:ext>
              </a:extLst>
            </p:cNvPr>
            <p:cNvSpPr txBox="1"/>
            <p:nvPr>
              <p:custDataLst>
                <p:tags r:id="rId18"/>
              </p:custDataLst>
            </p:nvPr>
          </p:nvSpPr>
          <p:spPr>
            <a:xfrm>
              <a:off x="1190943"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20" name="TextBox 19">
            <a:extLst>
              <a:ext uri="{FF2B5EF4-FFF2-40B4-BE49-F238E27FC236}">
                <a16:creationId xmlns:a16="http://schemas.microsoft.com/office/drawing/2014/main" id="{C222ABC8-C54C-C094-1ED1-F25AC9469C12}"/>
              </a:ext>
            </a:extLst>
          </p:cNvPr>
          <p:cNvSpPr txBox="1"/>
          <p:nvPr>
            <p:custDataLst>
              <p:tags r:id="rId13"/>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pPr algn="l"/>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en-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3" name="Picture 2">
            <a:extLst>
              <a:ext uri="{FF2B5EF4-FFF2-40B4-BE49-F238E27FC236}">
                <a16:creationId xmlns:a16="http://schemas.microsoft.com/office/drawing/2014/main" id="{A28AF1ED-163A-486F-8DDE-D0282F419576}"/>
              </a:ext>
            </a:extLst>
          </p:cNvPr>
          <p:cNvPicPr>
            <a:picLocks/>
          </p:cNvPicPr>
          <p:nvPr>
            <p:custDataLst>
              <p:tags r:id="rId14"/>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65514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783D3E-9025-4BD3-AB64-B1C43E007AB3}"/>
              </a:ext>
            </a:extLst>
          </p:cNvPr>
          <p:cNvSpPr txBox="1"/>
          <p:nvPr>
            <p:custDataLst>
              <p:tags r:id="rId2"/>
            </p:custDataLst>
          </p:nvPr>
        </p:nvSpPr>
        <p:spPr>
          <a:xfrm>
            <a:off x="914400" y="635001"/>
            <a:ext cx="7315200" cy="889000"/>
          </a:xfrm>
          <a:prstGeom prst="rect">
            <a:avLst/>
          </a:prstGeom>
          <a:noFill/>
        </p:spPr>
        <p:txBody>
          <a:bodyPr vert="horz" wrap="square"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Quick Check #</a:t>
            </a:r>
            <a:r>
              <a:rPr lang="en-US" altLang="zh-CN"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3</a:t>
            </a:r>
            <a:endPar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l"/>
            <a:endPar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TextBox 6">
            <a:extLst>
              <a:ext uri="{FF2B5EF4-FFF2-40B4-BE49-F238E27FC236}">
                <a16:creationId xmlns:a16="http://schemas.microsoft.com/office/drawing/2014/main" id="{5B5EDF33-E5D6-4C40-B6DF-B957226B024D}"/>
              </a:ext>
            </a:extLst>
          </p:cNvPr>
          <p:cNvSpPr txBox="1"/>
          <p:nvPr>
            <p:custDataLst>
              <p:tags r:id="rId3"/>
            </p:custDataLst>
          </p:nvPr>
        </p:nvSpPr>
        <p:spPr>
          <a:xfrm>
            <a:off x="1828800" y="1600200"/>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tends to result in a constant </a:t>
            </a:r>
            <a:r>
              <a:rPr lang="en-US" sz="2600" b="0" i="1"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rate of return </a:t>
            </a:r>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 a diminishing investment base.</a:t>
            </a:r>
          </a:p>
        </p:txBody>
      </p:sp>
      <p:sp>
        <p:nvSpPr>
          <p:cNvPr id="8" name="TextBox 7">
            <a:extLst>
              <a:ext uri="{FF2B5EF4-FFF2-40B4-BE49-F238E27FC236}">
                <a16:creationId xmlns:a16="http://schemas.microsoft.com/office/drawing/2014/main" id="{022B54CB-D245-4D4E-97E3-C31285580708}"/>
              </a:ext>
            </a:extLst>
          </p:cNvPr>
          <p:cNvSpPr txBox="1"/>
          <p:nvPr>
            <p:custDataLst>
              <p:tags r:id="rId4"/>
            </p:custDataLst>
          </p:nvPr>
        </p:nvSpPr>
        <p:spPr>
          <a:xfrm>
            <a:off x="1828800" y="5453062"/>
            <a:ext cx="6400800" cy="642938"/>
          </a:xfrm>
          <a:prstGeom prst="rect">
            <a:avLst/>
          </a:prstGeom>
          <a:noFill/>
        </p:spPr>
        <p:txBody>
          <a:bodyPr vert="horz" rtlCol="0" anchor="ctr" anchorCtr="0">
            <a:noAutofit/>
          </a:bodyPr>
          <a:lstStyle/>
          <a:p>
            <a:pPr algn="l"/>
            <a:endPar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Oval 10">
            <a:extLst>
              <a:ext uri="{FF2B5EF4-FFF2-40B4-BE49-F238E27FC236}">
                <a16:creationId xmlns:a16="http://schemas.microsoft.com/office/drawing/2014/main" id="{B876491B-A15E-4EC1-AFC0-7D84807275B7}"/>
              </a:ext>
            </a:extLst>
          </p:cNvPr>
          <p:cNvSpPr>
            <a:spLocks noChangeAspect="1"/>
          </p:cNvSpPr>
          <p:nvPr>
            <p:custDataLst>
              <p:tags r:id="rId5"/>
            </p:custDataLst>
          </p:nvPr>
        </p:nvSpPr>
        <p:spPr bwMode="auto">
          <a:xfrm>
            <a:off x="1114425" y="1664493"/>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B</a:t>
            </a:r>
          </a:p>
        </p:txBody>
      </p:sp>
      <p:sp>
        <p:nvSpPr>
          <p:cNvPr id="13" name="Rectangle: Rounded Corners 12">
            <a:extLst>
              <a:ext uri="{FF2B5EF4-FFF2-40B4-BE49-F238E27FC236}">
                <a16:creationId xmlns:a16="http://schemas.microsoft.com/office/drawing/2014/main" id="{ACA8AA24-BA08-407E-ABCF-533EAE84958A}"/>
              </a:ext>
            </a:extLst>
          </p:cNvPr>
          <p:cNvSpPr/>
          <p:nvPr>
            <p:custDataLst>
              <p:tags r:id="rId6"/>
            </p:custDataLst>
          </p:nvPr>
        </p:nvSpPr>
        <p:spPr bwMode="auto">
          <a:xfrm>
            <a:off x="6172200" y="6215063"/>
            <a:ext cx="1543050" cy="411480"/>
          </a:xfrm>
          <a:prstGeom prst="roundRect">
            <a:avLst/>
          </a:prstGeom>
          <a:solidFill>
            <a:srgbClr val="808080"/>
          </a:solidFill>
          <a:ln w="38100" cap="sq"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Submit</a:t>
            </a:r>
          </a:p>
        </p:txBody>
      </p:sp>
      <p:grpSp>
        <p:nvGrpSpPr>
          <p:cNvPr id="18" name="Group 17">
            <a:extLst>
              <a:ext uri="{FF2B5EF4-FFF2-40B4-BE49-F238E27FC236}">
                <a16:creationId xmlns:a16="http://schemas.microsoft.com/office/drawing/2014/main" id="{B1ED5870-F6D7-40C6-9FA9-7ABDC8387D44}"/>
              </a:ext>
            </a:extLst>
          </p:cNvPr>
          <p:cNvGrpSpPr/>
          <p:nvPr>
            <p:custDataLst>
              <p:tags r:id="rId7"/>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129B0C84-61CB-421D-B052-BB8C2E9F7974}"/>
                </a:ext>
              </a:extLst>
            </p:cNvPr>
            <p:cNvSpPr/>
            <p:nvPr>
              <p:custDataLst>
                <p:tags r:id="rId10"/>
              </p:custDataLst>
            </p:nvPr>
          </p:nvSpPr>
          <p:spPr bwMode="auto">
            <a:xfrm>
              <a:off x="0" y="0"/>
              <a:ext cx="9144000" cy="635000"/>
            </a:xfrm>
            <a:prstGeom prst="rect">
              <a:avLst/>
            </a:prstGeom>
            <a:solidFill>
              <a:srgbClr val="F6F7F8"/>
            </a:solidFill>
            <a:ln w="28575" cap="sq" cmpd="sng" algn="ctr">
              <a:noFill/>
              <a:prstDash val="solid"/>
              <a:round/>
              <a:headEnd type="none" w="med" len="med"/>
              <a:tailEnd type="none" w="med" len="med"/>
            </a:ln>
            <a:effectLst/>
            <a:extLst>
              <a:ext uri="{91240B29-F687-4F45-9708-019B960494DF}">
                <a14:hiddenLine xmlns:a14="http://schemas.microsoft.com/office/drawing/2010/main" w="28575" cap="sq" cmpd="sng" algn="ctr">
                  <a:solidFill>
                    <a:srgbClr val="8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
          <p:nvSpPr>
            <p:cNvPr id="15" name="ColorBlock">
              <a:extLst>
                <a:ext uri="{FF2B5EF4-FFF2-40B4-BE49-F238E27FC236}">
                  <a16:creationId xmlns:a16="http://schemas.microsoft.com/office/drawing/2014/main" id="{7EBA9521-7F0F-4F03-8D0D-2587568F8F3A}"/>
                </a:ext>
              </a:extLst>
            </p:cNvPr>
            <p:cNvSpPr/>
            <p:nvPr>
              <p:custDataLst>
                <p:tags r:id="rId11"/>
              </p:custDataLst>
            </p:nvPr>
          </p:nvSpPr>
          <p:spPr bwMode="auto">
            <a:xfrm>
              <a:off x="0" y="0"/>
              <a:ext cx="190500" cy="635000"/>
            </a:xfrm>
            <a:prstGeom prst="rect">
              <a:avLst/>
            </a:prstGeom>
            <a:solidFill>
              <a:srgbClr val="639EF4"/>
            </a:solidFill>
            <a:ln w="28575" cap="sq" cmpd="sng" algn="ctr">
              <a:noFill/>
              <a:prstDash val="solid"/>
              <a:round/>
              <a:headEnd type="none" w="med" len="med"/>
              <a:tailEnd type="none" w="med" len="med"/>
            </a:ln>
            <a:effectLst/>
            <a:extLst>
              <a:ext uri="{91240B29-F687-4F45-9708-019B960494DF}">
                <a14:hiddenLine xmlns:a14="http://schemas.microsoft.com/office/drawing/2010/main" w="28575" cap="sq" cmpd="sng" algn="ctr">
                  <a:solidFill>
                    <a:srgbClr val="8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
          <p:nvSpPr>
            <p:cNvPr id="16" name="TypeText">
              <a:extLst>
                <a:ext uri="{FF2B5EF4-FFF2-40B4-BE49-F238E27FC236}">
                  <a16:creationId xmlns:a16="http://schemas.microsoft.com/office/drawing/2014/main" id="{1032DAF6-B9C9-4D91-AC2D-4FBEF2170D8D}"/>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pPr algn="l"/>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a:extLst>
                <a:ext uri="{FF2B5EF4-FFF2-40B4-BE49-F238E27FC236}">
                  <a16:creationId xmlns:a16="http://schemas.microsoft.com/office/drawing/2014/main" id="{014AF159-D368-4D97-8790-E011E5864405}"/>
                </a:ext>
              </a:extLst>
            </p:cNvPr>
            <p:cNvSpPr txBox="1"/>
            <p:nvPr>
              <p:custDataLst>
                <p:tags r:id="rId13"/>
              </p:custDataLst>
            </p:nvPr>
          </p:nvSpPr>
          <p:spPr>
            <a:xfrm>
              <a:off x="1190943"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0.5</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2" name="TextBox 1">
            <a:extLst>
              <a:ext uri="{FF2B5EF4-FFF2-40B4-BE49-F238E27FC236}">
                <a16:creationId xmlns:a16="http://schemas.microsoft.com/office/drawing/2014/main" id="{7F90CB72-6136-1FBC-C4F0-473D373DABB9}"/>
              </a:ext>
            </a:extLst>
          </p:cNvPr>
          <p:cNvSpPr txBox="1"/>
          <p:nvPr>
            <p:custDataLst>
              <p:tags r:id="rId8"/>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pPr algn="l"/>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en-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3" name="Picture 2">
            <a:extLst>
              <a:ext uri="{FF2B5EF4-FFF2-40B4-BE49-F238E27FC236}">
                <a16:creationId xmlns:a16="http://schemas.microsoft.com/office/drawing/2014/main" id="{A28AF1ED-163A-486F-8DDE-D0282F419576}"/>
              </a:ext>
            </a:extLst>
          </p:cNvPr>
          <p:cNvPicPr>
            <a:picLocks/>
          </p:cNvPicPr>
          <p:nvPr>
            <p:custDataLst>
              <p:tags r:id="rId9"/>
            </p:custDataLst>
          </p:nvPr>
        </p:nvPicPr>
        <p:blipFill>
          <a:blip r:embed="rId15">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pic>
        <p:nvPicPr>
          <p:cNvPr id="21" name="Picture 20">
            <a:extLst>
              <a:ext uri="{FF2B5EF4-FFF2-40B4-BE49-F238E27FC236}">
                <a16:creationId xmlns:a16="http://schemas.microsoft.com/office/drawing/2014/main" id="{7A1FFB52-8EFF-27AA-CA34-5227BD1B57B3}"/>
              </a:ext>
            </a:extLst>
          </p:cNvPr>
          <p:cNvPicPr>
            <a:picLocks noChangeAspect="1"/>
          </p:cNvPicPr>
          <p:nvPr/>
        </p:nvPicPr>
        <p:blipFill>
          <a:blip r:embed="rId16"/>
          <a:stretch>
            <a:fillRect/>
          </a:stretch>
        </p:blipFill>
        <p:spPr>
          <a:xfrm>
            <a:off x="609600" y="3012600"/>
            <a:ext cx="7467600" cy="1788500"/>
          </a:xfrm>
          <a:prstGeom prst="rect">
            <a:avLst/>
          </a:prstGeom>
        </p:spPr>
      </p:pic>
    </p:spTree>
    <p:custDataLst>
      <p:tags r:id="rId1"/>
    </p:custDataLst>
    <p:extLst>
      <p:ext uri="{BB962C8B-B14F-4D97-AF65-F5344CB8AC3E}">
        <p14:creationId xmlns:p14="http://schemas.microsoft.com/office/powerpoint/2010/main" val="1855042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304800" y="1371600"/>
            <a:ext cx="81534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30000"/>
              </a:spcBef>
              <a:spcAft>
                <a:spcPct val="20000"/>
              </a:spcAft>
              <a:buSzPct val="80000"/>
            </a:pPr>
            <a:r>
              <a:rPr lang="en-US" altLang="en-US" sz="2600" dirty="0">
                <a:solidFill>
                  <a:schemeClr val="tx1"/>
                </a:solidFill>
                <a:latin typeface="Liberation Sans" panose="020B0604020202020204" pitchFamily="34" charset="0"/>
              </a:rPr>
              <a:t>Diminishing-Charge Methods</a:t>
            </a:r>
            <a:r>
              <a:rPr lang="zh-CN" altLang="en-US" sz="2600" dirty="0">
                <a:solidFill>
                  <a:schemeClr val="tx1"/>
                </a:solidFill>
                <a:latin typeface="Liberation Sans" panose="020B0604020202020204" pitchFamily="34" charset="0"/>
              </a:rPr>
              <a:t> 加速折旧法</a:t>
            </a:r>
            <a:endParaRPr lang="en-US" altLang="en-US" sz="2600" dirty="0">
              <a:solidFill>
                <a:schemeClr val="tx1"/>
              </a:solidFill>
              <a:latin typeface="Liberation Sans" panose="020B0604020202020204" pitchFamily="34" charset="0"/>
            </a:endParaRPr>
          </a:p>
        </p:txBody>
      </p:sp>
      <p:sp>
        <p:nvSpPr>
          <p:cNvPr id="15364" name="Rectangle 11"/>
          <p:cNvSpPr>
            <a:spLocks noChangeArrowheads="1"/>
          </p:cNvSpPr>
          <p:nvPr/>
        </p:nvSpPr>
        <p:spPr bwMode="auto">
          <a:xfrm>
            <a:off x="609600" y="3711575"/>
            <a:ext cx="8077200" cy="1698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5000"/>
              </a:lnSpc>
              <a:spcBef>
                <a:spcPct val="50000"/>
              </a:spcBef>
            </a:pPr>
            <a:r>
              <a:rPr lang="en-US" altLang="en-US" sz="2100" i="1" dirty="0">
                <a:solidFill>
                  <a:schemeClr val="tx1"/>
                </a:solidFill>
                <a:latin typeface="Liberation Sans" panose="020B0604020202020204" pitchFamily="34" charset="0"/>
              </a:rPr>
              <a:t>Sum-of-the-Years’-Digits.  </a:t>
            </a:r>
            <a:r>
              <a:rPr lang="en-US" altLang="en-US" sz="2100" b="0" dirty="0">
                <a:solidFill>
                  <a:schemeClr val="tx1"/>
                </a:solidFill>
                <a:latin typeface="Liberation Sans" panose="020B0604020202020204" pitchFamily="34" charset="0"/>
              </a:rPr>
              <a:t>Each fraction uses the sum of the years as a </a:t>
            </a:r>
            <a:r>
              <a:rPr lang="en-US" altLang="en-US" sz="2100" dirty="0">
                <a:solidFill>
                  <a:schemeClr val="tx1"/>
                </a:solidFill>
                <a:latin typeface="Liberation Sans" panose="020B0604020202020204" pitchFamily="34" charset="0"/>
              </a:rPr>
              <a:t>denominator</a:t>
            </a:r>
            <a:r>
              <a:rPr lang="en-US" altLang="en-US" sz="2100" b="0" dirty="0">
                <a:solidFill>
                  <a:schemeClr val="tx1"/>
                </a:solidFill>
                <a:latin typeface="Liberation Sans" panose="020B0604020202020204" pitchFamily="34" charset="0"/>
              </a:rPr>
              <a:t> (5 + 4 + 3 + 2 + 1 = 15).  The </a:t>
            </a:r>
            <a:r>
              <a:rPr lang="en-US" altLang="en-US" sz="2100" dirty="0">
                <a:solidFill>
                  <a:schemeClr val="tx1"/>
                </a:solidFill>
                <a:latin typeface="Liberation Sans" panose="020B0604020202020204" pitchFamily="34" charset="0"/>
              </a:rPr>
              <a:t>numerator</a:t>
            </a:r>
            <a:r>
              <a:rPr lang="en-US" altLang="en-US" sz="2100" b="0" dirty="0">
                <a:solidFill>
                  <a:schemeClr val="tx1"/>
                </a:solidFill>
                <a:latin typeface="Liberation Sans" panose="020B0604020202020204" pitchFamily="34" charset="0"/>
              </a:rPr>
              <a:t> is the number of years of estimated life remaining as of the beginning of the year.</a:t>
            </a:r>
          </a:p>
        </p:txBody>
      </p:sp>
      <p:pic>
        <p:nvPicPr>
          <p:cNvPr id="15366"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133600"/>
            <a:ext cx="5105400" cy="14208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7" name="Text Box 16"/>
          <p:cNvSpPr txBox="1">
            <a:spLocks noChangeArrowheads="1"/>
          </p:cNvSpPr>
          <p:nvPr/>
        </p:nvSpPr>
        <p:spPr bwMode="auto">
          <a:xfrm>
            <a:off x="4267200" y="5667375"/>
            <a:ext cx="10668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Bef>
                <a:spcPct val="50000"/>
              </a:spcBef>
            </a:pPr>
            <a:r>
              <a:rPr lang="en-US" altLang="en-US" dirty="0">
                <a:latin typeface="Liberation Sans" panose="020B0604020202020204" pitchFamily="34" charset="0"/>
              </a:rPr>
              <a:t>n(n+1)</a:t>
            </a:r>
          </a:p>
        </p:txBody>
      </p:sp>
      <p:sp>
        <p:nvSpPr>
          <p:cNvPr id="15368" name="Text Box 17"/>
          <p:cNvSpPr txBox="1">
            <a:spLocks noChangeArrowheads="1"/>
          </p:cNvSpPr>
          <p:nvPr/>
        </p:nvSpPr>
        <p:spPr bwMode="auto">
          <a:xfrm>
            <a:off x="4267200" y="6034088"/>
            <a:ext cx="10668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Bef>
                <a:spcPct val="50000"/>
              </a:spcBef>
            </a:pPr>
            <a:r>
              <a:rPr lang="en-US" altLang="en-US" dirty="0">
                <a:latin typeface="Liberation Sans" panose="020B0604020202020204" pitchFamily="34" charset="0"/>
              </a:rPr>
              <a:t>2</a:t>
            </a:r>
          </a:p>
        </p:txBody>
      </p:sp>
      <p:sp>
        <p:nvSpPr>
          <p:cNvPr id="1110034" name="Line 18"/>
          <p:cNvSpPr>
            <a:spLocks noChangeShapeType="1"/>
          </p:cNvSpPr>
          <p:nvPr/>
        </p:nvSpPr>
        <p:spPr bwMode="auto">
          <a:xfrm>
            <a:off x="4343400" y="6034088"/>
            <a:ext cx="914400" cy="0"/>
          </a:xfrm>
          <a:prstGeom prst="line">
            <a:avLst/>
          </a:prstGeom>
          <a:noFill/>
          <a:ln w="1905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110035" name="Text Box 19"/>
          <p:cNvSpPr txBox="1">
            <a:spLocks noChangeArrowheads="1"/>
          </p:cNvSpPr>
          <p:nvPr/>
        </p:nvSpPr>
        <p:spPr bwMode="auto">
          <a:xfrm>
            <a:off x="5334000" y="5881688"/>
            <a:ext cx="304800"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defRPr/>
            </a:pPr>
            <a:r>
              <a:rPr lang="en-US" dirty="0">
                <a:latin typeface="Liberation Sans" panose="020B0604020202020204" pitchFamily="34" charset="0"/>
              </a:rPr>
              <a:t>=</a:t>
            </a:r>
          </a:p>
        </p:txBody>
      </p:sp>
      <p:sp>
        <p:nvSpPr>
          <p:cNvPr id="15371" name="Text Box 20"/>
          <p:cNvSpPr txBox="1">
            <a:spLocks noChangeArrowheads="1"/>
          </p:cNvSpPr>
          <p:nvPr/>
        </p:nvSpPr>
        <p:spPr bwMode="auto">
          <a:xfrm>
            <a:off x="5638800" y="5667375"/>
            <a:ext cx="1066800" cy="3667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Bef>
                <a:spcPct val="50000"/>
              </a:spcBef>
            </a:pPr>
            <a:r>
              <a:rPr lang="en-US" altLang="en-US" dirty="0">
                <a:latin typeface="Liberation Sans" panose="020B0604020202020204" pitchFamily="34" charset="0"/>
              </a:rPr>
              <a:t>5(5+1)</a:t>
            </a:r>
          </a:p>
        </p:txBody>
      </p:sp>
      <p:sp>
        <p:nvSpPr>
          <p:cNvPr id="15372" name="Text Box 21"/>
          <p:cNvSpPr txBox="1">
            <a:spLocks noChangeArrowheads="1"/>
          </p:cNvSpPr>
          <p:nvPr/>
        </p:nvSpPr>
        <p:spPr bwMode="auto">
          <a:xfrm>
            <a:off x="5638800" y="6034088"/>
            <a:ext cx="1066800" cy="3667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Bef>
                <a:spcPct val="50000"/>
              </a:spcBef>
            </a:pPr>
            <a:r>
              <a:rPr lang="en-US" altLang="en-US" dirty="0">
                <a:latin typeface="Liberation Sans" panose="020B0604020202020204" pitchFamily="34" charset="0"/>
              </a:rPr>
              <a:t>2</a:t>
            </a:r>
          </a:p>
        </p:txBody>
      </p:sp>
      <p:sp>
        <p:nvSpPr>
          <p:cNvPr id="1110038" name="Text Box 22"/>
          <p:cNvSpPr txBox="1">
            <a:spLocks noChangeArrowheads="1"/>
          </p:cNvSpPr>
          <p:nvPr/>
        </p:nvSpPr>
        <p:spPr bwMode="auto">
          <a:xfrm>
            <a:off x="6705600" y="5867400"/>
            <a:ext cx="304800"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defRPr/>
            </a:pPr>
            <a:r>
              <a:rPr lang="en-US" dirty="0">
                <a:latin typeface="Liberation Sans" panose="020B0604020202020204" pitchFamily="34" charset="0"/>
              </a:rPr>
              <a:t>=</a:t>
            </a:r>
          </a:p>
        </p:txBody>
      </p:sp>
      <p:sp>
        <p:nvSpPr>
          <p:cNvPr id="15374" name="Text Box 23"/>
          <p:cNvSpPr txBox="1">
            <a:spLocks noChangeArrowheads="1"/>
          </p:cNvSpPr>
          <p:nvPr/>
        </p:nvSpPr>
        <p:spPr bwMode="auto">
          <a:xfrm>
            <a:off x="6934200" y="5881688"/>
            <a:ext cx="533400" cy="3111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80000"/>
              </a:lnSpc>
              <a:spcBef>
                <a:spcPct val="50000"/>
              </a:spcBef>
            </a:pPr>
            <a:r>
              <a:rPr lang="en-US" altLang="en-US" dirty="0">
                <a:latin typeface="Liberation Sans" panose="020B0604020202020204" pitchFamily="34" charset="0"/>
              </a:rPr>
              <a:t>15</a:t>
            </a:r>
          </a:p>
        </p:txBody>
      </p:sp>
      <p:sp>
        <p:nvSpPr>
          <p:cNvPr id="1110040" name="Line 24"/>
          <p:cNvSpPr>
            <a:spLocks noChangeShapeType="1"/>
          </p:cNvSpPr>
          <p:nvPr/>
        </p:nvSpPr>
        <p:spPr bwMode="auto">
          <a:xfrm>
            <a:off x="5715000" y="6034088"/>
            <a:ext cx="914400" cy="0"/>
          </a:xfrm>
          <a:prstGeom prst="line">
            <a:avLst/>
          </a:prstGeom>
          <a:noFill/>
          <a:ln w="1905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5376" name="Text Box 25"/>
          <p:cNvSpPr txBox="1">
            <a:spLocks noChangeArrowheads="1"/>
          </p:cNvSpPr>
          <p:nvPr/>
        </p:nvSpPr>
        <p:spPr bwMode="auto">
          <a:xfrm>
            <a:off x="1447800" y="5715000"/>
            <a:ext cx="2819400" cy="641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Bef>
                <a:spcPct val="50000"/>
              </a:spcBef>
            </a:pPr>
            <a:r>
              <a:rPr lang="en-US" altLang="en-US" dirty="0">
                <a:latin typeface="Liberation Sans" panose="020B0604020202020204" pitchFamily="34" charset="0"/>
              </a:rPr>
              <a:t>Alternate sum-of-the-years’ calculation</a:t>
            </a:r>
          </a:p>
        </p:txBody>
      </p:sp>
      <p:sp>
        <p:nvSpPr>
          <p:cNvPr id="1110042" name="Rectangle 26"/>
          <p:cNvSpPr>
            <a:spLocks noChangeArrowheads="1"/>
          </p:cNvSpPr>
          <p:nvPr/>
        </p:nvSpPr>
        <p:spPr bwMode="auto">
          <a:xfrm>
            <a:off x="1524000" y="5638800"/>
            <a:ext cx="5943600" cy="762000"/>
          </a:xfrm>
          <a:prstGeom prst="rect">
            <a:avLst/>
          </a:prstGeom>
          <a:noFill/>
          <a:ln w="28575" cap="rnd">
            <a:solidFill>
              <a:schemeClr val="tx1"/>
            </a:solidFill>
            <a:prstDash val="sysDot"/>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effectLst>
                <a:outerShdw blurRad="38100" dist="38100" dir="2700000" algn="tl">
                  <a:srgbClr val="C0C0C0"/>
                </a:outerShdw>
              </a:effectLst>
              <a:latin typeface="Liberation Sans" panose="020B0604020202020204" pitchFamily="34" charset="0"/>
            </a:endParaRPr>
          </a:p>
        </p:txBody>
      </p:sp>
      <p:sp>
        <p:nvSpPr>
          <p:cNvPr id="22"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24" name="Text Box 16"/>
          <p:cNvSpPr txBox="1">
            <a:spLocks noChangeArrowheads="1"/>
          </p:cNvSpPr>
          <p:nvPr/>
        </p:nvSpPr>
        <p:spPr bwMode="auto">
          <a:xfrm>
            <a:off x="685800" y="2274838"/>
            <a:ext cx="2209800" cy="11541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Bef>
                <a:spcPct val="50000"/>
              </a:spcBef>
            </a:pPr>
            <a:r>
              <a:rPr lang="en-US" altLang="en-US" sz="2300" dirty="0">
                <a:latin typeface="Liberation Sans" panose="020B0604020202020204" pitchFamily="34" charset="0"/>
              </a:rPr>
              <a:t>Data for Stanley Coal Mines</a:t>
            </a:r>
          </a:p>
        </p:txBody>
      </p:sp>
      <p:sp>
        <p:nvSpPr>
          <p:cNvPr id="25" name="Rectangle 24"/>
          <p:cNvSpPr/>
          <p:nvPr/>
        </p:nvSpPr>
        <p:spPr>
          <a:xfrm>
            <a:off x="6781800" y="1487269"/>
            <a:ext cx="1828800" cy="646331"/>
          </a:xfrm>
          <a:prstGeom prst="rect">
            <a:avLst/>
          </a:prstGeom>
        </p:spPr>
        <p:txBody>
          <a:bodyPr wrap="square">
            <a:spAutoFit/>
          </a:bodyPr>
          <a:lstStyle/>
          <a:p>
            <a:pPr algn="l"/>
            <a:r>
              <a:rPr lang="en-US" sz="1200" dirty="0">
                <a:solidFill>
                  <a:srgbClr val="006666"/>
                </a:solidFill>
                <a:latin typeface="Liberation Sans" panose="020B0604020202020204" pitchFamily="34" charset="0"/>
              </a:rPr>
              <a:t>ILLUSTRATION 11.2</a:t>
            </a:r>
          </a:p>
          <a:p>
            <a:pPr algn="l"/>
            <a:r>
              <a:rPr lang="en-US" sz="1200" b="0" dirty="0">
                <a:solidFill>
                  <a:schemeClr val="tx1"/>
                </a:solidFill>
                <a:latin typeface="Liberation Sans" panose="020B0604020202020204" pitchFamily="34" charset="0"/>
              </a:rPr>
              <a:t>Data Used to Illustrate</a:t>
            </a:r>
          </a:p>
          <a:p>
            <a:pPr algn="l"/>
            <a:r>
              <a:rPr lang="en-US" sz="1200" b="0" dirty="0">
                <a:solidFill>
                  <a:schemeClr val="tx1"/>
                </a:solidFill>
                <a:latin typeface="Liberation Sans" panose="020B0604020202020204" pitchFamily="34" charset="0"/>
              </a:rPr>
              <a:t>Depreciation Methods</a:t>
            </a:r>
            <a:endParaRPr lang="en-US" sz="1200" dirty="0">
              <a:solidFill>
                <a:schemeClr val="tx1"/>
              </a:solidFill>
              <a:latin typeface="Liberation Sans" panose="020B0604020202020204" pitchFamily="34" charset="0"/>
            </a:endParaRPr>
          </a:p>
        </p:txBody>
      </p:sp>
      <p:sp>
        <p:nvSpPr>
          <p:cNvPr id="26" name="Rectangle 4"/>
          <p:cNvSpPr txBox="1">
            <a:spLocks noChangeArrowheads="1"/>
          </p:cNvSpPr>
          <p:nvPr/>
        </p:nvSpPr>
        <p:spPr bwMode="auto">
          <a:xfrm>
            <a:off x="609600" y="381000"/>
            <a:ext cx="8382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0000E2"/>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dirty="0">
                <a:solidFill>
                  <a:srgbClr val="CC0000"/>
                </a:solidFill>
              </a:rPr>
              <a:t>Methods of Depreciation</a:t>
            </a:r>
          </a:p>
        </p:txBody>
      </p:sp>
      <p:sp>
        <p:nvSpPr>
          <p:cNvPr id="20"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1</a:t>
            </a:r>
          </a:p>
        </p:txBody>
      </p:sp>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2133600"/>
            <a:ext cx="8382000" cy="278689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cmpd="sng">
                <a:solidFill>
                  <a:srgbClr val="800000"/>
                </a:solidFill>
                <a:prstDash val="solid"/>
                <a:miter lim="800000"/>
                <a:headEnd/>
                <a:tailEnd/>
              </a14:hiddenLine>
            </a:ext>
          </a:extLst>
        </p:spPr>
      </p:pic>
      <p:sp>
        <p:nvSpPr>
          <p:cNvPr id="16387" name="Text Box 4"/>
          <p:cNvSpPr txBox="1">
            <a:spLocks noChangeArrowheads="1"/>
          </p:cNvSpPr>
          <p:nvPr/>
        </p:nvSpPr>
        <p:spPr bwMode="auto">
          <a:xfrm>
            <a:off x="609600" y="1365250"/>
            <a:ext cx="81534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30000"/>
              </a:spcBef>
              <a:spcAft>
                <a:spcPct val="20000"/>
              </a:spcAft>
              <a:buSzPct val="80000"/>
            </a:pPr>
            <a:r>
              <a:rPr lang="en-US" altLang="en-US" sz="2600" dirty="0">
                <a:solidFill>
                  <a:schemeClr val="tx1"/>
                </a:solidFill>
                <a:latin typeface="Liberation Sans" panose="020B0604020202020204" pitchFamily="34" charset="0"/>
              </a:rPr>
              <a:t>Sum-of-the-Years’-Digits </a:t>
            </a:r>
            <a:r>
              <a:rPr lang="en-US" altLang="en-US" sz="2600" dirty="0" err="1">
                <a:solidFill>
                  <a:schemeClr val="tx1"/>
                </a:solidFill>
                <a:latin typeface="Liberation Sans" panose="020B0604020202020204" pitchFamily="34" charset="0"/>
              </a:rPr>
              <a:t>年数总和法</a:t>
            </a:r>
            <a:endParaRPr lang="en-US" altLang="en-US" sz="2600" dirty="0">
              <a:solidFill>
                <a:schemeClr val="tx1"/>
              </a:solidFill>
              <a:latin typeface="Liberation Sans" panose="020B0604020202020204" pitchFamily="34" charset="0"/>
            </a:endParaRP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2" name="Rectangle 1"/>
          <p:cNvSpPr/>
          <p:nvPr/>
        </p:nvSpPr>
        <p:spPr>
          <a:xfrm>
            <a:off x="320748" y="4963632"/>
            <a:ext cx="5867400"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ts val="0"/>
              </a:spcBef>
            </a:pPr>
            <a:r>
              <a:rPr lang="en-US" sz="1200" dirty="0">
                <a:solidFill>
                  <a:srgbClr val="006666"/>
                </a:solidFill>
                <a:latin typeface="Liberation Sans" panose="020B0604020202020204" pitchFamily="34" charset="0"/>
              </a:rPr>
              <a:t>ILLUSTRATION 11.6</a:t>
            </a:r>
          </a:p>
          <a:p>
            <a:pPr algn="l">
              <a:spcBef>
                <a:spcPts val="0"/>
              </a:spcBef>
            </a:pPr>
            <a:r>
              <a:rPr lang="en-US" sz="1200" b="0" dirty="0">
                <a:solidFill>
                  <a:schemeClr val="tx1"/>
                </a:solidFill>
                <a:latin typeface="Liberation Sans" panose="020B0604020202020204" pitchFamily="34" charset="0"/>
              </a:rPr>
              <a:t>Sum-of-the-Years’-Digits Depreciation Schedule—Crane Example</a:t>
            </a:r>
          </a:p>
        </p:txBody>
      </p:sp>
      <p:sp>
        <p:nvSpPr>
          <p:cNvPr id="11" name="Rectangle 4"/>
          <p:cNvSpPr txBox="1">
            <a:spLocks noChangeArrowheads="1"/>
          </p:cNvSpPr>
          <p:nvPr/>
        </p:nvSpPr>
        <p:spPr bwMode="auto">
          <a:xfrm>
            <a:off x="609600" y="381000"/>
            <a:ext cx="8382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0000E2"/>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dirty="0">
                <a:solidFill>
                  <a:srgbClr val="CC0000"/>
                </a:solidFill>
              </a:rPr>
              <a:t>Methods of Depreciation</a:t>
            </a: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1</a:t>
            </a:r>
          </a:p>
        </p:txBody>
      </p:sp>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4"/>
          <p:cNvSpPr txBox="1">
            <a:spLocks noChangeArrowheads="1"/>
          </p:cNvSpPr>
          <p:nvPr/>
        </p:nvSpPr>
        <p:spPr bwMode="auto">
          <a:xfrm>
            <a:off x="609600" y="1365250"/>
            <a:ext cx="81534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30000"/>
              </a:spcBef>
              <a:spcAft>
                <a:spcPct val="20000"/>
              </a:spcAft>
              <a:buSzPct val="80000"/>
            </a:pPr>
            <a:r>
              <a:rPr lang="en-US" altLang="en-US" sz="2600" dirty="0">
                <a:solidFill>
                  <a:schemeClr val="tx1"/>
                </a:solidFill>
                <a:latin typeface="Liberation Sans" panose="020B0604020202020204" pitchFamily="34" charset="0"/>
              </a:rPr>
              <a:t>Diminishing-Charge Methods</a:t>
            </a:r>
          </a:p>
        </p:txBody>
      </p:sp>
      <p:sp>
        <p:nvSpPr>
          <p:cNvPr id="17412" name="Rectangle 8"/>
          <p:cNvSpPr>
            <a:spLocks noChangeArrowheads="1"/>
          </p:cNvSpPr>
          <p:nvPr/>
        </p:nvSpPr>
        <p:spPr bwMode="auto">
          <a:xfrm>
            <a:off x="609600" y="3735388"/>
            <a:ext cx="7848600" cy="22844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685800" indent="-45720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spcBef>
                <a:spcPts val="1200"/>
              </a:spcBef>
            </a:pPr>
            <a:r>
              <a:rPr lang="en-US" altLang="en-US" sz="2200" i="1" dirty="0">
                <a:latin typeface="Liberation Sans" panose="020B0604020202020204" pitchFamily="34" charset="0"/>
              </a:rPr>
              <a:t>Declining-Balance Method. </a:t>
            </a:r>
            <a:r>
              <a:rPr lang="en-US" altLang="en-US" sz="2200" i="1" dirty="0" err="1">
                <a:latin typeface="Liberation Sans" panose="020B0604020202020204" pitchFamily="34" charset="0"/>
              </a:rPr>
              <a:t>余额递减法</a:t>
            </a:r>
            <a:endParaRPr lang="en-US" altLang="en-US" sz="2200" i="1" dirty="0">
              <a:latin typeface="Liberation Sans" panose="020B0604020202020204" pitchFamily="34" charset="0"/>
            </a:endParaRPr>
          </a:p>
          <a:p>
            <a:pPr lvl="1" algn="l">
              <a:lnSpc>
                <a:spcPct val="120000"/>
              </a:lnSpc>
              <a:spcBef>
                <a:spcPts val="1200"/>
              </a:spcBef>
              <a:buClr>
                <a:srgbClr val="CC0000"/>
              </a:buClr>
              <a:buSzPct val="80000"/>
              <a:buFont typeface="Wingdings" pitchFamily="2" charset="2"/>
              <a:buChar char="u"/>
            </a:pPr>
            <a:r>
              <a:rPr lang="en-US" altLang="en-US" sz="2000" b="0" dirty="0">
                <a:latin typeface="Liberation Sans" panose="020B0604020202020204" pitchFamily="34" charset="0"/>
              </a:rPr>
              <a:t>Utilizes a depreciation rate (percentage) that is some multiple of the straight-line method.</a:t>
            </a:r>
          </a:p>
          <a:p>
            <a:pPr lvl="1" algn="l">
              <a:lnSpc>
                <a:spcPct val="120000"/>
              </a:lnSpc>
              <a:spcBef>
                <a:spcPts val="1200"/>
              </a:spcBef>
              <a:buClr>
                <a:srgbClr val="CC0000"/>
              </a:buClr>
              <a:buSzPct val="80000"/>
              <a:buFont typeface="Wingdings" pitchFamily="2" charset="2"/>
              <a:buChar char="u"/>
            </a:pPr>
            <a:r>
              <a:rPr lang="en-US" altLang="en-US" sz="2000" b="0" dirty="0">
                <a:latin typeface="Liberation Sans" panose="020B0604020202020204" pitchFamily="34" charset="0"/>
              </a:rPr>
              <a:t>Does not deduct the salvage value in computing the depreciation base.</a:t>
            </a:r>
          </a:p>
        </p:txBody>
      </p:sp>
      <p:pic>
        <p:nvPicPr>
          <p:cNvPr id="1741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133600"/>
            <a:ext cx="5105400" cy="14208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3" name="Text Box 16"/>
          <p:cNvSpPr txBox="1">
            <a:spLocks noChangeArrowheads="1"/>
          </p:cNvSpPr>
          <p:nvPr/>
        </p:nvSpPr>
        <p:spPr bwMode="auto">
          <a:xfrm>
            <a:off x="685800" y="2274838"/>
            <a:ext cx="2209800" cy="11541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Bef>
                <a:spcPct val="50000"/>
              </a:spcBef>
            </a:pPr>
            <a:r>
              <a:rPr lang="en-US" altLang="en-US" sz="2300" dirty="0">
                <a:latin typeface="Liberation Sans" panose="020B0604020202020204" pitchFamily="34" charset="0"/>
              </a:rPr>
              <a:t>Data for Stanley Coal Mines</a:t>
            </a:r>
          </a:p>
        </p:txBody>
      </p:sp>
      <p:sp>
        <p:nvSpPr>
          <p:cNvPr id="14" name="Rectangle 13"/>
          <p:cNvSpPr/>
          <p:nvPr/>
        </p:nvSpPr>
        <p:spPr>
          <a:xfrm>
            <a:off x="6781800" y="1487269"/>
            <a:ext cx="1828800" cy="646331"/>
          </a:xfrm>
          <a:prstGeom prst="rect">
            <a:avLst/>
          </a:prstGeom>
        </p:spPr>
        <p:txBody>
          <a:bodyPr wrap="square">
            <a:spAutoFit/>
          </a:bodyPr>
          <a:lstStyle/>
          <a:p>
            <a:pPr algn="l"/>
            <a:r>
              <a:rPr lang="en-US" sz="1200" dirty="0">
                <a:solidFill>
                  <a:srgbClr val="006666"/>
                </a:solidFill>
                <a:latin typeface="Liberation Sans" panose="020B0604020202020204" pitchFamily="34" charset="0"/>
              </a:rPr>
              <a:t>ILLUSTRATION 11.2</a:t>
            </a:r>
          </a:p>
          <a:p>
            <a:pPr algn="l"/>
            <a:r>
              <a:rPr lang="en-US" sz="1200" b="0" dirty="0">
                <a:solidFill>
                  <a:schemeClr val="tx1"/>
                </a:solidFill>
                <a:latin typeface="Liberation Sans" panose="020B0604020202020204" pitchFamily="34" charset="0"/>
              </a:rPr>
              <a:t>Data Used to Illustrate</a:t>
            </a:r>
          </a:p>
          <a:p>
            <a:pPr algn="l"/>
            <a:r>
              <a:rPr lang="en-US" sz="1200" b="0" dirty="0">
                <a:solidFill>
                  <a:schemeClr val="tx1"/>
                </a:solidFill>
                <a:latin typeface="Liberation Sans" panose="020B0604020202020204" pitchFamily="34" charset="0"/>
              </a:rPr>
              <a:t>Depreciation Methods</a:t>
            </a:r>
            <a:endParaRPr lang="en-US" sz="1200" dirty="0">
              <a:solidFill>
                <a:schemeClr val="tx1"/>
              </a:solidFill>
              <a:latin typeface="Liberation Sans" panose="020B0604020202020204" pitchFamily="34" charset="0"/>
            </a:endParaRPr>
          </a:p>
        </p:txBody>
      </p:sp>
      <p:sp>
        <p:nvSpPr>
          <p:cNvPr id="15" name="Rectangle 4"/>
          <p:cNvSpPr txBox="1">
            <a:spLocks noChangeArrowheads="1"/>
          </p:cNvSpPr>
          <p:nvPr/>
        </p:nvSpPr>
        <p:spPr bwMode="auto">
          <a:xfrm>
            <a:off x="609600" y="381000"/>
            <a:ext cx="8382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0000E2"/>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dirty="0">
                <a:solidFill>
                  <a:srgbClr val="CC0000"/>
                </a:solidFill>
              </a:rPr>
              <a:t>Methods of Depreciation</a:t>
            </a:r>
          </a:p>
        </p:txBody>
      </p:sp>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1</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12">
                                            <p:txEl>
                                              <p:pRg st="0" end="0"/>
                                            </p:txEl>
                                          </p:spTgt>
                                        </p:tgtEl>
                                        <p:attrNameLst>
                                          <p:attrName>style.visibility</p:attrName>
                                        </p:attrNameLst>
                                      </p:cBhvr>
                                      <p:to>
                                        <p:strVal val="visible"/>
                                      </p:to>
                                    </p:set>
                                    <p:animEffect transition="in" filter="wipe(left)">
                                      <p:cBhvr>
                                        <p:cTn id="7" dur="500"/>
                                        <p:tgtEl>
                                          <p:spTgt spid="174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412">
                                            <p:txEl>
                                              <p:pRg st="1" end="1"/>
                                            </p:txEl>
                                          </p:spTgt>
                                        </p:tgtEl>
                                        <p:attrNameLst>
                                          <p:attrName>style.visibility</p:attrName>
                                        </p:attrNameLst>
                                      </p:cBhvr>
                                      <p:to>
                                        <p:strVal val="visible"/>
                                      </p:to>
                                    </p:set>
                                    <p:animEffect transition="in" filter="wipe(left)">
                                      <p:cBhvr>
                                        <p:cTn id="12" dur="500"/>
                                        <p:tgtEl>
                                          <p:spTgt spid="174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412">
                                            <p:txEl>
                                              <p:pRg st="2" end="2"/>
                                            </p:txEl>
                                          </p:spTgt>
                                        </p:tgtEl>
                                        <p:attrNameLst>
                                          <p:attrName>style.visibility</p:attrName>
                                        </p:attrNameLst>
                                      </p:cBhvr>
                                      <p:to>
                                        <p:strVal val="visible"/>
                                      </p:to>
                                    </p:set>
                                    <p:animEffect transition="in" filter="wipe(left)">
                                      <p:cBhvr>
                                        <p:cTn id="17" dur="500"/>
                                        <p:tgtEl>
                                          <p:spTgt spid="174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build="p" bldLvl="3"/>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4"/>
          <p:cNvSpPr txBox="1">
            <a:spLocks noChangeArrowheads="1"/>
          </p:cNvSpPr>
          <p:nvPr/>
        </p:nvSpPr>
        <p:spPr bwMode="auto">
          <a:xfrm>
            <a:off x="609600" y="1365250"/>
            <a:ext cx="81534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30000"/>
              </a:spcBef>
              <a:spcAft>
                <a:spcPct val="20000"/>
              </a:spcAft>
              <a:buSzPct val="80000"/>
            </a:pPr>
            <a:r>
              <a:rPr lang="en-US" altLang="en-US" sz="2600" dirty="0">
                <a:solidFill>
                  <a:schemeClr val="tx1"/>
                </a:solidFill>
                <a:latin typeface="Liberation Sans" panose="020B0604020202020204" pitchFamily="34" charset="0"/>
              </a:rPr>
              <a:t>Declining-Balance Method</a:t>
            </a:r>
            <a:r>
              <a:rPr lang="zh-CN" altLang="en-US" sz="2600" dirty="0">
                <a:solidFill>
                  <a:schemeClr val="tx1"/>
                </a:solidFill>
                <a:latin typeface="Liberation Sans" panose="020B0604020202020204" pitchFamily="34" charset="0"/>
              </a:rPr>
              <a:t> 余额递减法</a:t>
            </a:r>
            <a:endParaRPr lang="en-US" altLang="en-US" sz="2600" dirty="0">
              <a:solidFill>
                <a:schemeClr val="tx1"/>
              </a:solidFill>
              <a:latin typeface="Liberation Sans" panose="020B0604020202020204" pitchFamily="34" charset="0"/>
            </a:endParaRP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2" name="Rectangle 11"/>
          <p:cNvSpPr/>
          <p:nvPr/>
        </p:nvSpPr>
        <p:spPr>
          <a:xfrm>
            <a:off x="326064" y="4761612"/>
            <a:ext cx="5867400"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ts val="0"/>
              </a:spcBef>
            </a:pPr>
            <a:r>
              <a:rPr lang="en-US" sz="1200" dirty="0">
                <a:solidFill>
                  <a:srgbClr val="006666"/>
                </a:solidFill>
                <a:latin typeface="Liberation Sans" panose="020B0604020202020204" pitchFamily="34" charset="0"/>
              </a:rPr>
              <a:t>ILLUSTRATION 11.7</a:t>
            </a:r>
          </a:p>
          <a:p>
            <a:pPr algn="l">
              <a:spcBef>
                <a:spcPts val="0"/>
              </a:spcBef>
            </a:pPr>
            <a:r>
              <a:rPr lang="en-US" sz="1200" b="0" dirty="0">
                <a:solidFill>
                  <a:schemeClr val="tx1"/>
                </a:solidFill>
                <a:latin typeface="Liberation Sans" panose="020B0604020202020204" pitchFamily="34" charset="0"/>
              </a:rPr>
              <a:t>Double-Declining Depreciation Schedule—Crane Example</a:t>
            </a:r>
          </a:p>
        </p:txBody>
      </p:sp>
      <p:pic>
        <p:nvPicPr>
          <p:cNvPr id="1844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2" y="2133600"/>
            <a:ext cx="8381998" cy="2583444"/>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cmpd="sng">
                <a:solidFill>
                  <a:srgbClr val="800000"/>
                </a:solidFill>
                <a:prstDash val="solid"/>
                <a:miter lim="800000"/>
                <a:headEnd/>
                <a:tailEnd/>
              </a14:hiddenLine>
            </a:ext>
          </a:extLst>
        </p:spPr>
      </p:pic>
      <p:sp>
        <p:nvSpPr>
          <p:cNvPr id="13" name="Rectangle 4"/>
          <p:cNvSpPr txBox="1">
            <a:spLocks noChangeArrowheads="1"/>
          </p:cNvSpPr>
          <p:nvPr/>
        </p:nvSpPr>
        <p:spPr bwMode="auto">
          <a:xfrm>
            <a:off x="609600" y="381000"/>
            <a:ext cx="8382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0000E2"/>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dirty="0">
                <a:solidFill>
                  <a:srgbClr val="CC0000"/>
                </a:solidFill>
              </a:rPr>
              <a:t>Methods of Depreciation</a:t>
            </a: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1</a:t>
            </a:r>
          </a:p>
        </p:txBody>
      </p:sp>
      <p:sp>
        <p:nvSpPr>
          <p:cNvPr id="2" name="Rectangle: Rounded Corners 1">
            <a:extLst>
              <a:ext uri="{FF2B5EF4-FFF2-40B4-BE49-F238E27FC236}">
                <a16:creationId xmlns:a16="http://schemas.microsoft.com/office/drawing/2014/main" id="{617FACB1-9CC2-409E-A824-6330D547903C}"/>
              </a:ext>
            </a:extLst>
          </p:cNvPr>
          <p:cNvSpPr/>
          <p:nvPr/>
        </p:nvSpPr>
        <p:spPr bwMode="auto">
          <a:xfrm>
            <a:off x="748553" y="3810000"/>
            <a:ext cx="7772400" cy="228600"/>
          </a:xfrm>
          <a:prstGeom prst="roundRect">
            <a:avLst/>
          </a:prstGeom>
          <a:noFill/>
          <a:ln w="28575" cap="sq" cmpd="sng" algn="ctr">
            <a:solidFill>
              <a:schemeClr val="accent1">
                <a:lumMod val="75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
        <p:nvSpPr>
          <p:cNvPr id="3" name="Down Arrow 2">
            <a:extLst>
              <a:ext uri="{FF2B5EF4-FFF2-40B4-BE49-F238E27FC236}">
                <a16:creationId xmlns:a16="http://schemas.microsoft.com/office/drawing/2014/main" id="{71303C09-0876-B1FA-C490-FD5E805611A2}"/>
              </a:ext>
            </a:extLst>
          </p:cNvPr>
          <p:cNvSpPr/>
          <p:nvPr/>
        </p:nvSpPr>
        <p:spPr bwMode="auto">
          <a:xfrm>
            <a:off x="2743200" y="2971800"/>
            <a:ext cx="76200" cy="685800"/>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N"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ECA7F6-A516-4AE9-B6F9-482331833CB3}"/>
              </a:ext>
            </a:extLst>
          </p:cNvPr>
          <p:cNvSpPr txBox="1"/>
          <p:nvPr>
            <p:custDataLst>
              <p:tags r:id="rId2"/>
            </p:custDataLst>
          </p:nvPr>
        </p:nvSpPr>
        <p:spPr>
          <a:xfrm>
            <a:off x="914400" y="635000"/>
            <a:ext cx="7543800" cy="3446462"/>
          </a:xfrm>
          <a:prstGeom prst="rect">
            <a:avLst/>
          </a:prstGeom>
          <a:noFill/>
        </p:spPr>
        <p:txBody>
          <a:bodyPr vert="horz" wrap="square"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Quick Check #</a:t>
            </a:r>
            <a:r>
              <a:rPr lang="en-US" altLang="zh-CN"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a:t>
            </a:r>
          </a:p>
          <a:p>
            <a:pPr algn="l"/>
            <a:r>
              <a:rPr 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Lundy Company purchased a depreciable asset for $99,000. The estimated salvage value is $18,000, and the estimated useful life is 9 years. The double-declining balance method will be used for depreciation. What is the depreciation expense for the second year on this asset? Round the depreciation rate to nearest whole percentage. </a:t>
            </a:r>
          </a:p>
        </p:txBody>
      </p:sp>
      <p:sp>
        <p:nvSpPr>
          <p:cNvPr id="5" name="TextBox 4">
            <a:extLst>
              <a:ext uri="{FF2B5EF4-FFF2-40B4-BE49-F238E27FC236}">
                <a16:creationId xmlns:a16="http://schemas.microsoft.com/office/drawing/2014/main" id="{2A8896A0-8292-4803-A1EA-693EFCE5F15D}"/>
              </a:ext>
            </a:extLst>
          </p:cNvPr>
          <p:cNvSpPr txBox="1"/>
          <p:nvPr>
            <p:custDataLst>
              <p:tags r:id="rId3"/>
            </p:custDataLst>
          </p:nvPr>
        </p:nvSpPr>
        <p:spPr>
          <a:xfrm>
            <a:off x="1828800" y="38528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$11,000</a:t>
            </a:r>
          </a:p>
        </p:txBody>
      </p:sp>
      <p:sp>
        <p:nvSpPr>
          <p:cNvPr id="6" name="TextBox 5">
            <a:extLst>
              <a:ext uri="{FF2B5EF4-FFF2-40B4-BE49-F238E27FC236}">
                <a16:creationId xmlns:a16="http://schemas.microsoft.com/office/drawing/2014/main" id="{F9631671-18CD-4BEE-AFFA-548C1935A1DD}"/>
              </a:ext>
            </a:extLst>
          </p:cNvPr>
          <p:cNvSpPr txBox="1"/>
          <p:nvPr>
            <p:custDataLst>
              <p:tags r:id="rId4"/>
            </p:custDataLst>
          </p:nvPr>
        </p:nvSpPr>
        <p:spPr>
          <a:xfrm>
            <a:off x="1828800" y="45386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$13,900</a:t>
            </a:r>
          </a:p>
        </p:txBody>
      </p:sp>
      <p:sp>
        <p:nvSpPr>
          <p:cNvPr id="7" name="TextBox 6">
            <a:extLst>
              <a:ext uri="{FF2B5EF4-FFF2-40B4-BE49-F238E27FC236}">
                <a16:creationId xmlns:a16="http://schemas.microsoft.com/office/drawing/2014/main" id="{7DA3BD97-9A14-46AA-92C0-D5A00EC66AD7}"/>
              </a:ext>
            </a:extLst>
          </p:cNvPr>
          <p:cNvSpPr txBox="1"/>
          <p:nvPr>
            <p:custDataLst>
              <p:tags r:id="rId5"/>
            </p:custDataLst>
          </p:nvPr>
        </p:nvSpPr>
        <p:spPr>
          <a:xfrm>
            <a:off x="1828800" y="52244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$16,988</a:t>
            </a:r>
          </a:p>
        </p:txBody>
      </p:sp>
      <p:sp>
        <p:nvSpPr>
          <p:cNvPr id="8" name="TextBox 7">
            <a:extLst>
              <a:ext uri="{FF2B5EF4-FFF2-40B4-BE49-F238E27FC236}">
                <a16:creationId xmlns:a16="http://schemas.microsoft.com/office/drawing/2014/main" id="{45027217-55BC-4383-B276-A318996030A7}"/>
              </a:ext>
            </a:extLst>
          </p:cNvPr>
          <p:cNvSpPr txBox="1"/>
          <p:nvPr>
            <p:custDataLst>
              <p:tags r:id="rId6"/>
            </p:custDataLst>
          </p:nvPr>
        </p:nvSpPr>
        <p:spPr>
          <a:xfrm>
            <a:off x="1828800" y="59102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$17,820</a:t>
            </a:r>
          </a:p>
        </p:txBody>
      </p:sp>
      <p:sp>
        <p:nvSpPr>
          <p:cNvPr id="9" name="Oval 8">
            <a:extLst>
              <a:ext uri="{FF2B5EF4-FFF2-40B4-BE49-F238E27FC236}">
                <a16:creationId xmlns:a16="http://schemas.microsoft.com/office/drawing/2014/main" id="{8A031E36-7BEC-4370-813F-D3EFA6038C7E}"/>
              </a:ext>
            </a:extLst>
          </p:cNvPr>
          <p:cNvSpPr>
            <a:spLocks noChangeAspect="1"/>
          </p:cNvSpPr>
          <p:nvPr>
            <p:custDataLst>
              <p:tags r:id="rId7"/>
            </p:custDataLst>
          </p:nvPr>
        </p:nvSpPr>
        <p:spPr bwMode="auto">
          <a:xfrm>
            <a:off x="1114425" y="3917155"/>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en-US" sz="1600" b="1" i="0" u="none" strike="noStrike" cap="none" normalizeH="0" baseline="0" dirty="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Oval 9">
            <a:extLst>
              <a:ext uri="{FF2B5EF4-FFF2-40B4-BE49-F238E27FC236}">
                <a16:creationId xmlns:a16="http://schemas.microsoft.com/office/drawing/2014/main" id="{8E68C716-B6A7-472C-B53D-F9DD06AD3275}"/>
              </a:ext>
            </a:extLst>
          </p:cNvPr>
          <p:cNvSpPr>
            <a:spLocks noChangeAspect="1"/>
          </p:cNvSpPr>
          <p:nvPr>
            <p:custDataLst>
              <p:tags r:id="rId8"/>
            </p:custDataLst>
          </p:nvPr>
        </p:nvSpPr>
        <p:spPr bwMode="auto">
          <a:xfrm>
            <a:off x="1114425" y="4602955"/>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B</a:t>
            </a:r>
          </a:p>
        </p:txBody>
      </p:sp>
      <p:sp>
        <p:nvSpPr>
          <p:cNvPr id="11" name="Oval 10">
            <a:extLst>
              <a:ext uri="{FF2B5EF4-FFF2-40B4-BE49-F238E27FC236}">
                <a16:creationId xmlns:a16="http://schemas.microsoft.com/office/drawing/2014/main" id="{CD22A24B-5D6E-4C0C-8533-B046D546E2DA}"/>
              </a:ext>
            </a:extLst>
          </p:cNvPr>
          <p:cNvSpPr>
            <a:spLocks noChangeAspect="1"/>
          </p:cNvSpPr>
          <p:nvPr>
            <p:custDataLst>
              <p:tags r:id="rId9"/>
            </p:custDataLst>
          </p:nvPr>
        </p:nvSpPr>
        <p:spPr bwMode="auto">
          <a:xfrm>
            <a:off x="1114425" y="5288755"/>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en-US" sz="1600" b="1" i="0" u="none" strike="noStrike" cap="none" normalizeH="0" baseline="0" dirty="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Oval 11">
            <a:extLst>
              <a:ext uri="{FF2B5EF4-FFF2-40B4-BE49-F238E27FC236}">
                <a16:creationId xmlns:a16="http://schemas.microsoft.com/office/drawing/2014/main" id="{52BA3E15-B9FC-4ABC-89B6-37AFE9EA18DC}"/>
              </a:ext>
            </a:extLst>
          </p:cNvPr>
          <p:cNvSpPr>
            <a:spLocks noChangeAspect="1"/>
          </p:cNvSpPr>
          <p:nvPr>
            <p:custDataLst>
              <p:tags r:id="rId10"/>
            </p:custDataLst>
          </p:nvPr>
        </p:nvSpPr>
        <p:spPr bwMode="auto">
          <a:xfrm>
            <a:off x="1114425" y="5974555"/>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D</a:t>
            </a:r>
          </a:p>
        </p:txBody>
      </p:sp>
      <p:sp>
        <p:nvSpPr>
          <p:cNvPr id="13" name="Rectangle: Rounded Corners 12">
            <a:extLst>
              <a:ext uri="{FF2B5EF4-FFF2-40B4-BE49-F238E27FC236}">
                <a16:creationId xmlns:a16="http://schemas.microsoft.com/office/drawing/2014/main" id="{1E72B771-E565-4414-9F58-1048CEEBEA5F}"/>
              </a:ext>
            </a:extLst>
          </p:cNvPr>
          <p:cNvSpPr/>
          <p:nvPr>
            <p:custDataLst>
              <p:tags r:id="rId11"/>
            </p:custDataLst>
          </p:nvPr>
        </p:nvSpPr>
        <p:spPr bwMode="auto">
          <a:xfrm>
            <a:off x="6172200" y="6215063"/>
            <a:ext cx="1543050" cy="411480"/>
          </a:xfrm>
          <a:prstGeom prst="roundRect">
            <a:avLst/>
          </a:prstGeom>
          <a:solidFill>
            <a:srgbClr val="808080"/>
          </a:solidFill>
          <a:ln w="38100" cap="sq"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Submit</a:t>
            </a:r>
          </a:p>
        </p:txBody>
      </p:sp>
      <p:sp>
        <p:nvSpPr>
          <p:cNvPr id="20" name="Title 19">
            <a:extLst>
              <a:ext uri="{FF2B5EF4-FFF2-40B4-BE49-F238E27FC236}">
                <a16:creationId xmlns:a16="http://schemas.microsoft.com/office/drawing/2014/main" id="{07E862B3-79B5-420B-AEC5-73C38EF6DF06}"/>
              </a:ext>
            </a:extLst>
          </p:cNvPr>
          <p:cNvSpPr>
            <a:spLocks noGrp="1"/>
          </p:cNvSpPr>
          <p:nvPr>
            <p:ph type="title"/>
          </p:nvPr>
        </p:nvSpPr>
        <p:spPr/>
        <p:txBody>
          <a:bodyPr/>
          <a:lstStyle/>
          <a:p>
            <a:endParaRPr lang="en-US" dirty="0"/>
          </a:p>
        </p:txBody>
      </p:sp>
      <p:grpSp>
        <p:nvGrpSpPr>
          <p:cNvPr id="18" name="Group 17">
            <a:extLst>
              <a:ext uri="{FF2B5EF4-FFF2-40B4-BE49-F238E27FC236}">
                <a16:creationId xmlns:a16="http://schemas.microsoft.com/office/drawing/2014/main" id="{8AA4D4A7-25FC-4733-8F09-A41E18AB046B}"/>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DA63DC17-77B5-437B-999E-A06D18102D0C}"/>
                </a:ext>
              </a:extLst>
            </p:cNvPr>
            <p:cNvSpPr/>
            <p:nvPr>
              <p:custDataLst>
                <p:tags r:id="rId15"/>
              </p:custDataLst>
            </p:nvPr>
          </p:nvSpPr>
          <p:spPr bwMode="auto">
            <a:xfrm>
              <a:off x="0" y="0"/>
              <a:ext cx="9144000" cy="635000"/>
            </a:xfrm>
            <a:prstGeom prst="rect">
              <a:avLst/>
            </a:prstGeom>
            <a:solidFill>
              <a:srgbClr val="F6F7F8"/>
            </a:solidFill>
            <a:ln w="28575" cap="sq" cmpd="sng" algn="ctr">
              <a:noFill/>
              <a:prstDash val="solid"/>
              <a:round/>
              <a:headEnd type="none" w="med" len="med"/>
              <a:tailEnd type="none" w="med" len="med"/>
            </a:ln>
            <a:effectLst/>
            <a:extLst>
              <a:ext uri="{91240B29-F687-4F45-9708-019B960494DF}">
                <a14:hiddenLine xmlns:a14="http://schemas.microsoft.com/office/drawing/2010/main" w="28575" cap="sq" cmpd="sng" algn="ctr">
                  <a:solidFill>
                    <a:srgbClr val="8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
          <p:nvSpPr>
            <p:cNvPr id="15" name="ColorBlock">
              <a:extLst>
                <a:ext uri="{FF2B5EF4-FFF2-40B4-BE49-F238E27FC236}">
                  <a16:creationId xmlns:a16="http://schemas.microsoft.com/office/drawing/2014/main" id="{219CBFBD-8BC6-4B64-B8A2-E0593EAE08C8}"/>
                </a:ext>
              </a:extLst>
            </p:cNvPr>
            <p:cNvSpPr/>
            <p:nvPr>
              <p:custDataLst>
                <p:tags r:id="rId16"/>
              </p:custDataLst>
            </p:nvPr>
          </p:nvSpPr>
          <p:spPr bwMode="auto">
            <a:xfrm>
              <a:off x="0" y="0"/>
              <a:ext cx="190500" cy="635000"/>
            </a:xfrm>
            <a:prstGeom prst="rect">
              <a:avLst/>
            </a:prstGeom>
            <a:solidFill>
              <a:srgbClr val="639EF4"/>
            </a:solidFill>
            <a:ln w="28575" cap="sq" cmpd="sng" algn="ctr">
              <a:noFill/>
              <a:prstDash val="solid"/>
              <a:round/>
              <a:headEnd type="none" w="med" len="med"/>
              <a:tailEnd type="none" w="med" len="med"/>
            </a:ln>
            <a:effectLst/>
            <a:extLst>
              <a:ext uri="{91240B29-F687-4F45-9708-019B960494DF}">
                <a14:hiddenLine xmlns:a14="http://schemas.microsoft.com/office/drawing/2010/main" w="28575" cap="sq" cmpd="sng" algn="ctr">
                  <a:solidFill>
                    <a:srgbClr val="8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
          <p:nvSpPr>
            <p:cNvPr id="16" name="TypeText">
              <a:extLst>
                <a:ext uri="{FF2B5EF4-FFF2-40B4-BE49-F238E27FC236}">
                  <a16:creationId xmlns:a16="http://schemas.microsoft.com/office/drawing/2014/main" id="{9B11AA07-A72B-47AA-B5B3-53F29A2C8739}"/>
                </a:ext>
              </a:extLst>
            </p:cNvPr>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pPr algn="l"/>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a:extLst>
                <a:ext uri="{FF2B5EF4-FFF2-40B4-BE49-F238E27FC236}">
                  <a16:creationId xmlns:a16="http://schemas.microsoft.com/office/drawing/2014/main" id="{2697F535-279A-48AB-92C7-B0EADD7BD73D}"/>
                </a:ext>
              </a:extLst>
            </p:cNvPr>
            <p:cNvSpPr txBox="1"/>
            <p:nvPr>
              <p:custDataLst>
                <p:tags r:id="rId18"/>
              </p:custDataLst>
            </p:nvPr>
          </p:nvSpPr>
          <p:spPr>
            <a:xfrm>
              <a:off x="1190943"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21" name="TextBox 20">
            <a:extLst>
              <a:ext uri="{FF2B5EF4-FFF2-40B4-BE49-F238E27FC236}">
                <a16:creationId xmlns:a16="http://schemas.microsoft.com/office/drawing/2014/main" id="{F382271B-19CF-44B7-45AE-CF5B8F10CAD9}"/>
              </a:ext>
            </a:extLst>
          </p:cNvPr>
          <p:cNvSpPr txBox="1"/>
          <p:nvPr>
            <p:custDataLst>
              <p:tags r:id="rId13"/>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pPr algn="l"/>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en-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3" name="Picture 2">
            <a:extLst>
              <a:ext uri="{FF2B5EF4-FFF2-40B4-BE49-F238E27FC236}">
                <a16:creationId xmlns:a16="http://schemas.microsoft.com/office/drawing/2014/main" id="{57D02C23-3C11-42B6-9FC9-DE7969FFF5C1}"/>
              </a:ext>
            </a:extLst>
          </p:cNvPr>
          <p:cNvPicPr>
            <a:picLocks/>
          </p:cNvPicPr>
          <p:nvPr>
            <p:custDataLst>
              <p:tags r:id="rId14"/>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701520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1844748"/>
            <a:ext cx="8534400" cy="4327452"/>
          </a:xfrm>
          <a:prstGeom prst="rect">
            <a:avLst/>
          </a:prstGeom>
        </p:spPr>
      </p:pic>
      <p:sp>
        <p:nvSpPr>
          <p:cNvPr id="3074" name="Rectangle 2"/>
          <p:cNvSpPr>
            <a:spLocks noGrp="1" noChangeArrowheads="1"/>
          </p:cNvSpPr>
          <p:nvPr>
            <p:ph type="body" idx="1"/>
          </p:nvPr>
        </p:nvSpPr>
        <p:spPr>
          <a:xfrm>
            <a:off x="560696" y="2911548"/>
            <a:ext cx="4114800" cy="304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lstStyle/>
          <a:p>
            <a:pPr marL="457200" indent="-457200">
              <a:lnSpc>
                <a:spcPct val="115000"/>
              </a:lnSpc>
              <a:spcBef>
                <a:spcPct val="45000"/>
              </a:spcBef>
              <a:buClr>
                <a:srgbClr val="CC0000"/>
              </a:buClr>
              <a:buSzTx/>
              <a:buAutoNum type="arabicPeriod"/>
            </a:pPr>
            <a:r>
              <a:rPr lang="en-US" sz="1900" b="0" dirty="0">
                <a:effectLst/>
                <a:latin typeface="Liberation Sans" panose="020B0604020202020204" pitchFamily="34" charset="0"/>
              </a:rPr>
              <a:t>Describe depreciation concepts and methods of depreciation. </a:t>
            </a:r>
          </a:p>
          <a:p>
            <a:pPr marL="457200" indent="-457200">
              <a:lnSpc>
                <a:spcPct val="115000"/>
              </a:lnSpc>
              <a:spcBef>
                <a:spcPct val="45000"/>
              </a:spcBef>
              <a:buClr>
                <a:srgbClr val="CC0000"/>
              </a:buClr>
              <a:buSzTx/>
              <a:buAutoNum type="arabicPeriod"/>
            </a:pPr>
            <a:r>
              <a:rPr lang="en-US" sz="1900" b="0" dirty="0">
                <a:effectLst/>
                <a:latin typeface="Liberation Sans" panose="020B0604020202020204" pitchFamily="34" charset="0"/>
              </a:rPr>
              <a:t>Identify other depreciation issues. </a:t>
            </a:r>
          </a:p>
          <a:p>
            <a:pPr marL="457200" indent="-457200">
              <a:lnSpc>
                <a:spcPct val="115000"/>
              </a:lnSpc>
              <a:spcBef>
                <a:spcPct val="45000"/>
              </a:spcBef>
              <a:buClr>
                <a:srgbClr val="CC0000"/>
              </a:buClr>
              <a:buSzTx/>
              <a:buAutoNum type="arabicPeriod"/>
            </a:pPr>
            <a:r>
              <a:rPr lang="en-US" sz="1900" b="0" dirty="0">
                <a:effectLst/>
                <a:latin typeface="Liberation Sans" panose="020B0604020202020204" pitchFamily="34" charset="0"/>
              </a:rPr>
              <a:t>Explain the accounting issues related to asset impairment.</a:t>
            </a:r>
          </a:p>
        </p:txBody>
      </p:sp>
      <p:sp>
        <p:nvSpPr>
          <p:cNvPr id="3076" name="Rectangle 18"/>
          <p:cNvSpPr>
            <a:spLocks noChangeArrowheads="1"/>
          </p:cNvSpPr>
          <p:nvPr/>
        </p:nvSpPr>
        <p:spPr bwMode="auto">
          <a:xfrm>
            <a:off x="4800600" y="2911548"/>
            <a:ext cx="3810000"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marL="457200" indent="-457200" algn="l">
              <a:lnSpc>
                <a:spcPct val="115000"/>
              </a:lnSpc>
              <a:spcBef>
                <a:spcPct val="45000"/>
              </a:spcBef>
              <a:buClr>
                <a:srgbClr val="CC0000"/>
              </a:buClr>
              <a:buFont typeface="+mj-lt"/>
              <a:buAutoNum type="arabicPeriod" startAt="4"/>
            </a:pPr>
            <a:r>
              <a:rPr lang="en-US" b="0" dirty="0">
                <a:solidFill>
                  <a:schemeClr val="bg2"/>
                </a:solidFill>
                <a:latin typeface="Liberation Sans" panose="020B0604020202020204" pitchFamily="34" charset="0"/>
              </a:rPr>
              <a:t>Demonstrate how to report and analyze property, plant, equipment.</a:t>
            </a:r>
          </a:p>
        </p:txBody>
      </p:sp>
      <p:sp>
        <p:nvSpPr>
          <p:cNvPr id="3077" name="Rectangle 19"/>
          <p:cNvSpPr>
            <a:spLocks noChangeArrowheads="1"/>
          </p:cNvSpPr>
          <p:nvPr/>
        </p:nvSpPr>
        <p:spPr bwMode="auto">
          <a:xfrm>
            <a:off x="560696" y="2454348"/>
            <a:ext cx="7211704" cy="397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square" lIns="90488" tIns="44450" rIns="90488" bIns="44450">
            <a:spAutoFit/>
          </a:bodyPr>
          <a:lstStyle>
            <a:lvl1pPr marL="285750" indent="-28575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15000"/>
              </a:lnSpc>
              <a:spcBef>
                <a:spcPct val="45000"/>
              </a:spcBef>
              <a:buClr>
                <a:srgbClr val="A50021"/>
              </a:buClr>
              <a:buFont typeface="Wingdings" pitchFamily="2" charset="2"/>
              <a:buNone/>
            </a:pPr>
            <a:r>
              <a:rPr lang="en-US" altLang="en-US" sz="1900" dirty="0">
                <a:solidFill>
                  <a:schemeClr val="bg2"/>
                </a:solidFill>
                <a:latin typeface="Liberation Sans" panose="020B0604020202020204" pitchFamily="34" charset="0"/>
              </a:rPr>
              <a:t>After studying this chapter, you should be able to:</a:t>
            </a:r>
          </a:p>
        </p:txBody>
      </p:sp>
      <p:sp>
        <p:nvSpPr>
          <p:cNvPr id="3079" name="Rectangle 24"/>
          <p:cNvSpPr>
            <a:spLocks noChangeArrowheads="1"/>
          </p:cNvSpPr>
          <p:nvPr/>
        </p:nvSpPr>
        <p:spPr bwMode="auto">
          <a:xfrm>
            <a:off x="533400" y="457200"/>
            <a:ext cx="7620000" cy="1066800"/>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r>
              <a:rPr lang="en-US" altLang="en-US" sz="4000" b="0" dirty="0">
                <a:solidFill>
                  <a:schemeClr val="tx1"/>
                </a:solidFill>
                <a:latin typeface="Liberation Sans" panose="020B0604020202020204" pitchFamily="34" charset="0"/>
              </a:rPr>
              <a:t>Depreciation, </a:t>
            </a:r>
          </a:p>
          <a:p>
            <a:pPr algn="l"/>
            <a:r>
              <a:rPr lang="en-US" altLang="en-US" sz="4000" b="0" dirty="0">
                <a:solidFill>
                  <a:schemeClr val="tx1"/>
                </a:solidFill>
                <a:latin typeface="Liberation Sans" panose="020B0604020202020204" pitchFamily="34" charset="0"/>
              </a:rPr>
              <a:t>Impairments, and Depletion</a:t>
            </a:r>
          </a:p>
        </p:txBody>
      </p:sp>
      <p:sp>
        <p:nvSpPr>
          <p:cNvPr id="3081" name="Text Box 26"/>
          <p:cNvSpPr txBox="1">
            <a:spLocks noChangeArrowheads="1"/>
          </p:cNvSpPr>
          <p:nvPr/>
        </p:nvSpPr>
        <p:spPr bwMode="auto">
          <a:xfrm>
            <a:off x="5715000" y="228600"/>
            <a:ext cx="3240352"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3600" b="0" dirty="0">
                <a:solidFill>
                  <a:srgbClr val="15668F"/>
                </a:solidFill>
                <a:latin typeface="Liberation Sans" panose="020B0604020202020204" pitchFamily="34" charset="0"/>
              </a:rPr>
              <a:t>CHAPTER</a:t>
            </a:r>
            <a:r>
              <a:rPr lang="en-US" altLang="en-US" sz="3200" b="0" dirty="0">
                <a:solidFill>
                  <a:srgbClr val="15668F"/>
                </a:solidFill>
                <a:latin typeface="Liberation Sans" panose="020B0604020202020204" pitchFamily="34" charset="0"/>
              </a:rPr>
              <a:t> </a:t>
            </a:r>
            <a:r>
              <a:rPr lang="en-US" altLang="en-US" sz="4000" dirty="0">
                <a:solidFill>
                  <a:schemeClr val="tx1"/>
                </a:solidFill>
                <a:latin typeface="Liberation Sans" panose="020B0604020202020204" pitchFamily="34" charset="0"/>
              </a:rPr>
              <a:t>11</a:t>
            </a:r>
          </a:p>
        </p:txBody>
      </p:sp>
      <p:cxnSp>
        <p:nvCxnSpPr>
          <p:cNvPr id="14" name="Straight Connector 13"/>
          <p:cNvCxnSpPr/>
          <p:nvPr/>
        </p:nvCxnSpPr>
        <p:spPr bwMode="auto">
          <a:xfrm>
            <a:off x="304800" y="6172200"/>
            <a:ext cx="85344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304800" y="1828800"/>
            <a:ext cx="85344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Rectangle 15"/>
          <p:cNvSpPr>
            <a:spLocks noGrp="1" noChangeArrowheads="1"/>
          </p:cNvSpPr>
          <p:nvPr>
            <p:ph type="title" idx="4294967295"/>
          </p:nvPr>
        </p:nvSpPr>
        <p:spPr bwMode="auto">
          <a:xfrm>
            <a:off x="560696" y="1993685"/>
            <a:ext cx="3886200" cy="484909"/>
          </a:xfrm>
          <a:prstGeom prst="rect">
            <a:avLst/>
          </a:prstGeom>
          <a:noFill/>
          <a:ln>
            <a:noFill/>
          </a:ln>
          <a:effectLst/>
        </p:spPr>
        <p:txBody>
          <a:bodyPr vert="horz" wrap="square" lIns="90488" tIns="44450" rIns="90488" bIns="44450" numCol="1" anchor="t" anchorCtr="0" compatLnSpc="1">
            <a:prstTxWarp prst="textNoShape">
              <a:avLst/>
            </a:prstTxWarp>
          </a:bodyPr>
          <a:lstStyle/>
          <a:p>
            <a:pPr marL="0" indent="0" algn="l">
              <a:lnSpc>
                <a:spcPct val="110000"/>
              </a:lnSpc>
            </a:pPr>
            <a:r>
              <a:rPr lang="en-US" altLang="en-US" sz="2300" i="0" dirty="0">
                <a:solidFill>
                  <a:srgbClr val="CC0000"/>
                </a:solidFill>
                <a:effectLst/>
                <a:latin typeface="Liberation Sans" panose="020B0604020202020204" pitchFamily="34" charset="0"/>
              </a:rPr>
              <a:t>LEARNING OBJECTIVES</a:t>
            </a:r>
          </a:p>
        </p:txBody>
      </p:sp>
    </p:spTree>
    <p:extLst>
      <p:ext uri="{BB962C8B-B14F-4D97-AF65-F5344CB8AC3E}">
        <p14:creationId xmlns:p14="http://schemas.microsoft.com/office/powerpoint/2010/main" val="2377532449"/>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EECD20-2EA7-436A-A678-E41D52096818}"/>
              </a:ext>
            </a:extLst>
          </p:cNvPr>
          <p:cNvSpPr>
            <a:spLocks noGrp="1"/>
          </p:cNvSpPr>
          <p:nvPr>
            <p:ph idx="1"/>
          </p:nvPr>
        </p:nvSpPr>
        <p:spPr>
          <a:xfrm>
            <a:off x="419100" y="1143000"/>
            <a:ext cx="8382000" cy="4800600"/>
          </a:xfrm>
        </p:spPr>
        <p:txBody>
          <a:bodyPr/>
          <a:lstStyle/>
          <a:p>
            <a:pPr marL="0" indent="0">
              <a:buNone/>
            </a:pPr>
            <a:endParaRPr lang="en-US" dirty="0"/>
          </a:p>
        </p:txBody>
      </p:sp>
      <p:pic>
        <p:nvPicPr>
          <p:cNvPr id="18" name="Picture 17">
            <a:extLst>
              <a:ext uri="{FF2B5EF4-FFF2-40B4-BE49-F238E27FC236}">
                <a16:creationId xmlns:a16="http://schemas.microsoft.com/office/drawing/2014/main" id="{2059370D-A230-4ED0-87AF-A36D1287D954}"/>
              </a:ext>
            </a:extLst>
          </p:cNvPr>
          <p:cNvPicPr>
            <a:picLocks noChangeAspect="1"/>
          </p:cNvPicPr>
          <p:nvPr/>
        </p:nvPicPr>
        <p:blipFill>
          <a:blip r:embed="rId2"/>
          <a:stretch>
            <a:fillRect/>
          </a:stretch>
        </p:blipFill>
        <p:spPr>
          <a:xfrm>
            <a:off x="419100" y="2133600"/>
            <a:ext cx="8382000" cy="1568970"/>
          </a:xfrm>
          <a:prstGeom prst="rect">
            <a:avLst/>
          </a:prstGeom>
        </p:spPr>
      </p:pic>
      <p:sp>
        <p:nvSpPr>
          <p:cNvPr id="3" name="Rectangle 2">
            <a:extLst>
              <a:ext uri="{FF2B5EF4-FFF2-40B4-BE49-F238E27FC236}">
                <a16:creationId xmlns:a16="http://schemas.microsoft.com/office/drawing/2014/main" id="{74FBEE1B-5198-485E-9EF1-22D5FD4C14A1}"/>
              </a:ext>
            </a:extLst>
          </p:cNvPr>
          <p:cNvSpPr txBox="1">
            <a:spLocks noChangeArrowheads="1"/>
          </p:cNvSpPr>
          <p:nvPr/>
        </p:nvSpPr>
        <p:spPr bwMode="auto">
          <a:xfrm>
            <a:off x="514350" y="2278970"/>
            <a:ext cx="8229600" cy="1013098"/>
          </a:xfrm>
          <a:prstGeom prst="rect">
            <a:avLst/>
          </a:prstGeom>
          <a:noFill/>
          <a:ln w="12700" cap="flat" cmpd="sng" algn="ctr">
            <a:solidFill>
              <a:schemeClr val="bg1"/>
            </a:solidFill>
            <a:prstDash val="solid"/>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a:lstStyle>
          <a:p>
            <a:pPr marL="0" marR="0" lvl="0" indent="0" algn="ctr" defTabSz="914400" rtl="0" eaLnBrk="0" fontAlgn="base" latinLnBrk="0" hangingPunct="0">
              <a:lnSpc>
                <a:spcPct val="100000"/>
              </a:lnSpc>
              <a:spcBef>
                <a:spcPts val="0"/>
              </a:spcBef>
              <a:spcAft>
                <a:spcPct val="0"/>
              </a:spcAft>
              <a:buClr>
                <a:srgbClr val="CC0000"/>
              </a:buClr>
              <a:buSzTx/>
              <a:buFont typeface="Wingdings" pitchFamily="2" charset="2"/>
              <a:buNone/>
              <a:tabLst/>
              <a:defRPr/>
            </a:pPr>
            <a:r>
              <a:rPr kumimoji="0" lang="en-US" altLang="en-US" sz="3200" b="1" i="0" u="none" strike="noStrike" kern="1200" cap="none" spc="0" normalizeH="0" baseline="0" noProof="0" dirty="0">
                <a:ln>
                  <a:noFill/>
                </a:ln>
                <a:solidFill>
                  <a:srgbClr val="CC0000"/>
                </a:solidFill>
                <a:effectLst/>
                <a:uLnTx/>
                <a:uFillTx/>
                <a:latin typeface="Liberation Sans" panose="020B0604020202020204" pitchFamily="34" charset="0"/>
                <a:ea typeface="+mn-ea"/>
                <a:cs typeface="+mn-cs"/>
              </a:rPr>
              <a:t>LEARNING OBJECTIVE 2</a:t>
            </a:r>
            <a:endParaRPr kumimoji="0" lang="en-US" sz="3200" b="0" i="0" u="none" strike="noStrike" kern="0" cap="none" spc="0" normalizeH="0" baseline="0" noProof="0" dirty="0">
              <a:ln>
                <a:noFill/>
              </a:ln>
              <a:solidFill>
                <a:srgbClr val="EEECE1"/>
              </a:solidFill>
              <a:effectLst/>
              <a:uLnTx/>
              <a:uFillTx/>
              <a:latin typeface="Liberation Sans" panose="020B0604020202020204" pitchFamily="34" charset="0"/>
              <a:ea typeface="+mn-ea"/>
              <a:cs typeface="+mn-cs"/>
            </a:endParaRPr>
          </a:p>
          <a:p>
            <a:pPr marL="0" marR="0" lvl="0" indent="0" algn="ctr" defTabSz="914400" rtl="0" eaLnBrk="0" fontAlgn="base" latinLnBrk="0" hangingPunct="0">
              <a:lnSpc>
                <a:spcPct val="100000"/>
              </a:lnSpc>
              <a:spcBef>
                <a:spcPts val="0"/>
              </a:spcBef>
              <a:spcAft>
                <a:spcPct val="0"/>
              </a:spcAft>
              <a:buClr>
                <a:srgbClr val="CC0000"/>
              </a:buClr>
              <a:buSzTx/>
              <a:buFont typeface="Wingdings" pitchFamily="2" charset="2"/>
              <a:buNone/>
              <a:tabLst/>
              <a:defRPr/>
            </a:pPr>
            <a:r>
              <a:rPr kumimoji="0" lang="en-US" sz="2800" b="0" i="0" u="none" strike="noStrike" kern="0" cap="none" spc="0" normalizeH="0" baseline="0" noProof="0" dirty="0">
                <a:ln>
                  <a:noFill/>
                </a:ln>
                <a:solidFill>
                  <a:srgbClr val="0070C0">
                    <a:lumMod val="50000"/>
                  </a:srgbClr>
                </a:solidFill>
                <a:effectLst/>
                <a:uLnTx/>
                <a:uFillTx/>
                <a:latin typeface="Liberation Sans" panose="020B0604020202020204" pitchFamily="34" charset="0"/>
                <a:ea typeface="+mn-ea"/>
                <a:cs typeface="+mn-cs"/>
              </a:rPr>
              <a:t>Identify other depreciation issues.</a:t>
            </a:r>
          </a:p>
        </p:txBody>
      </p:sp>
      <p:cxnSp>
        <p:nvCxnSpPr>
          <p:cNvPr id="4" name="Straight Connector 3">
            <a:extLst>
              <a:ext uri="{FF2B5EF4-FFF2-40B4-BE49-F238E27FC236}">
                <a16:creationId xmlns:a16="http://schemas.microsoft.com/office/drawing/2014/main" id="{2F16DEBF-762F-4079-A866-DB033614FC7F}"/>
              </a:ext>
            </a:extLst>
          </p:cNvPr>
          <p:cNvCxnSpPr/>
          <p:nvPr/>
        </p:nvCxnSpPr>
        <p:spPr bwMode="auto">
          <a:xfrm>
            <a:off x="457200" y="2133600"/>
            <a:ext cx="83439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4">
            <a:extLst>
              <a:ext uri="{FF2B5EF4-FFF2-40B4-BE49-F238E27FC236}">
                <a16:creationId xmlns:a16="http://schemas.microsoft.com/office/drawing/2014/main" id="{4B85920B-8195-4BF9-97D6-77484358D4B3}"/>
              </a:ext>
            </a:extLst>
          </p:cNvPr>
          <p:cNvCxnSpPr/>
          <p:nvPr/>
        </p:nvCxnSpPr>
        <p:spPr bwMode="auto">
          <a:xfrm flipV="1">
            <a:off x="457200" y="3733800"/>
            <a:ext cx="8343900" cy="22589"/>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8101598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8" name="Text Box 4"/>
          <p:cNvSpPr txBox="1">
            <a:spLocks noChangeArrowheads="1"/>
          </p:cNvSpPr>
          <p:nvPr/>
        </p:nvSpPr>
        <p:spPr bwMode="auto">
          <a:xfrm>
            <a:off x="609600" y="1981200"/>
            <a:ext cx="7645400" cy="14126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30000"/>
              </a:lnSpc>
              <a:spcBef>
                <a:spcPct val="50000"/>
              </a:spcBef>
            </a:pPr>
            <a:r>
              <a:rPr lang="en-US" altLang="en-US" sz="2200" dirty="0">
                <a:effectLst/>
                <a:latin typeface="Liberation Sans" panose="020B0604020202020204" pitchFamily="34" charset="0"/>
              </a:rPr>
              <a:t>IFRS requires</a:t>
            </a:r>
            <a:r>
              <a:rPr lang="en-US" altLang="en-US" sz="2200" b="0" dirty="0">
                <a:effectLst/>
                <a:latin typeface="Liberation Sans" panose="020B0604020202020204" pitchFamily="34" charset="0"/>
              </a:rPr>
              <a:t> that each part of an item of property, plant, and equipment that is significant to the total cost of the asset must be depreciated separately.</a:t>
            </a:r>
          </a:p>
        </p:txBody>
      </p:sp>
      <p:sp>
        <p:nvSpPr>
          <p:cNvPr id="1035269" name="Text Box 5"/>
          <p:cNvSpPr txBox="1">
            <a:spLocks noChangeArrowheads="1"/>
          </p:cNvSpPr>
          <p:nvPr/>
        </p:nvSpPr>
        <p:spPr bwMode="auto">
          <a:xfrm>
            <a:off x="609600" y="1371600"/>
            <a:ext cx="8001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30000"/>
              </a:spcBef>
              <a:spcAft>
                <a:spcPct val="20000"/>
              </a:spcAft>
              <a:buSzPct val="80000"/>
            </a:pPr>
            <a:r>
              <a:rPr lang="en-US" altLang="en-US" sz="2800" dirty="0">
                <a:solidFill>
                  <a:srgbClr val="CC0000"/>
                </a:solidFill>
                <a:effectLst/>
                <a:latin typeface="Liberation Sans" panose="020B0604020202020204" pitchFamily="34" charset="0"/>
              </a:rPr>
              <a:t>Component Depreciation</a:t>
            </a:r>
            <a:r>
              <a:rPr lang="zh-CN" altLang="en-US" sz="2800" dirty="0">
                <a:solidFill>
                  <a:srgbClr val="CC0000"/>
                </a:solidFill>
                <a:effectLst/>
                <a:latin typeface="Liberation Sans" panose="020B0604020202020204" pitchFamily="34" charset="0"/>
              </a:rPr>
              <a:t> 零部件折旧</a:t>
            </a:r>
            <a:endParaRPr lang="en-US" altLang="en-US" sz="2800" dirty="0">
              <a:solidFill>
                <a:srgbClr val="CC0000"/>
              </a:solidFill>
              <a:effectLst/>
              <a:latin typeface="Liberation Sans" panose="020B0604020202020204" pitchFamily="34" charset="0"/>
            </a:endParaRPr>
          </a:p>
        </p:txBody>
      </p:sp>
      <p:sp>
        <p:nvSpPr>
          <p:cNvPr id="7"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8"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2</a:t>
            </a:r>
          </a:p>
        </p:txBody>
      </p:sp>
      <p:sp>
        <p:nvSpPr>
          <p:cNvPr id="10" name="Rectangle 4"/>
          <p:cNvSpPr txBox="1">
            <a:spLocks noChangeArrowheads="1"/>
          </p:cNvSpPr>
          <p:nvPr/>
        </p:nvSpPr>
        <p:spPr bwMode="auto">
          <a:xfrm>
            <a:off x="609600" y="381000"/>
            <a:ext cx="81534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0000E2"/>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dirty="0">
                <a:solidFill>
                  <a:schemeClr val="tx1"/>
                </a:solidFill>
              </a:rPr>
              <a:t>Other Depreciation Issues</a:t>
            </a:r>
          </a:p>
        </p:txBody>
      </p:sp>
    </p:spTree>
    <p:extLst>
      <p:ext uri="{BB962C8B-B14F-4D97-AF65-F5344CB8AC3E}">
        <p14:creationId xmlns:p14="http://schemas.microsoft.com/office/powerpoint/2010/main" val="2359957395"/>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4532" name="Text Box 4"/>
          <p:cNvSpPr txBox="1">
            <a:spLocks noChangeArrowheads="1"/>
          </p:cNvSpPr>
          <p:nvPr/>
        </p:nvSpPr>
        <p:spPr bwMode="auto">
          <a:xfrm>
            <a:off x="609600" y="1371600"/>
            <a:ext cx="8001000" cy="21121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50000"/>
              </a:spcBef>
            </a:pPr>
            <a:r>
              <a:rPr lang="en-US" altLang="en-US" sz="2100" dirty="0">
                <a:effectLst/>
                <a:latin typeface="Liberation Sans" panose="020B0604020202020204" pitchFamily="34" charset="0"/>
              </a:rPr>
              <a:t>Illustration:</a:t>
            </a:r>
            <a:r>
              <a:rPr lang="en-US" altLang="en-US" sz="2100" b="0" dirty="0">
                <a:effectLst/>
                <a:latin typeface="Liberation Sans" panose="020B0604020202020204" pitchFamily="34" charset="0"/>
              </a:rPr>
              <a:t>  EuroAsia Airlines purchases an airplane for €100,000,000 on January 1, 2020. The airplane has a useful life of 20 years and a residual value of €0. EuroAsia uses the straight-line method of depreciation for all its airplanes. EuroAsia identifies the following components, amounts, and useful lives.</a:t>
            </a: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0" name="Rectangle 4"/>
          <p:cNvSpPr txBox="1">
            <a:spLocks noChangeArrowheads="1"/>
          </p:cNvSpPr>
          <p:nvPr/>
        </p:nvSpPr>
        <p:spPr bwMode="auto">
          <a:xfrm>
            <a:off x="609600" y="381000"/>
            <a:ext cx="8382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0000E2"/>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dirty="0">
                <a:solidFill>
                  <a:srgbClr val="CC0000"/>
                </a:solidFill>
              </a:rPr>
              <a:t>Component Depreciation</a:t>
            </a:r>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3722329"/>
            <a:ext cx="8382000" cy="1459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04800" y="5213496"/>
            <a:ext cx="3124200" cy="461665"/>
          </a:xfrm>
          <a:prstGeom prst="rect">
            <a:avLst/>
          </a:prstGeom>
        </p:spPr>
        <p:txBody>
          <a:bodyPr wrap="square">
            <a:spAutoFit/>
          </a:bodyPr>
          <a:lstStyle/>
          <a:p>
            <a:pPr algn="l"/>
            <a:r>
              <a:rPr lang="en-US" sz="1200" dirty="0">
                <a:solidFill>
                  <a:srgbClr val="006666"/>
                </a:solidFill>
                <a:latin typeface="Liberation Sans" panose="020B0604020202020204" pitchFamily="34" charset="0"/>
              </a:rPr>
              <a:t>ILLUSTRATION 11.8</a:t>
            </a:r>
          </a:p>
          <a:p>
            <a:pPr algn="l"/>
            <a:r>
              <a:rPr lang="en-US" sz="1200" b="0" dirty="0">
                <a:latin typeface="Liberation Sans" panose="020B0604020202020204" pitchFamily="34" charset="0"/>
              </a:rPr>
              <a:t>Airplane Components</a:t>
            </a:r>
            <a:endParaRPr lang="en-US" sz="1200" dirty="0">
              <a:latin typeface="Liberation Sans" panose="020B0604020202020204" pitchFamily="34" charset="0"/>
            </a:endParaRP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2</a:t>
            </a:r>
          </a:p>
        </p:txBody>
      </p:sp>
    </p:spTree>
    <p:extLst>
      <p:ext uri="{BB962C8B-B14F-4D97-AF65-F5344CB8AC3E}">
        <p14:creationId xmlns:p14="http://schemas.microsoft.com/office/powerpoint/2010/main" val="2878063032"/>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2514600"/>
            <a:ext cx="8381999" cy="1549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76580" name="Text Box 4"/>
          <p:cNvSpPr txBox="1">
            <a:spLocks noChangeArrowheads="1"/>
          </p:cNvSpPr>
          <p:nvPr/>
        </p:nvSpPr>
        <p:spPr bwMode="auto">
          <a:xfrm>
            <a:off x="609600" y="1371600"/>
            <a:ext cx="5486400"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50000"/>
              </a:spcBef>
            </a:pPr>
            <a:r>
              <a:rPr lang="en-US" altLang="en-US" sz="2200" b="0" dirty="0">
                <a:solidFill>
                  <a:schemeClr val="folHlink"/>
                </a:solidFill>
                <a:effectLst/>
                <a:latin typeface="Liberation Sans" panose="020B0604020202020204" pitchFamily="34" charset="0"/>
              </a:rPr>
              <a:t>Computation of depreciation expense for EuroAsia for 2020.</a:t>
            </a:r>
          </a:p>
        </p:txBody>
      </p:sp>
      <p:sp>
        <p:nvSpPr>
          <p:cNvPr id="1176585" name="Rectangle 9"/>
          <p:cNvSpPr>
            <a:spLocks noChangeArrowheads="1"/>
          </p:cNvSpPr>
          <p:nvPr/>
        </p:nvSpPr>
        <p:spPr bwMode="auto">
          <a:xfrm>
            <a:off x="685800" y="4965700"/>
            <a:ext cx="8077200" cy="17727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tabLst>
                <a:tab pos="5772150" algn="r"/>
                <a:tab pos="7143750" algn="r"/>
              </a:tabLst>
              <a:defRPr sz="2400">
                <a:solidFill>
                  <a:schemeClr val="tx1"/>
                </a:solidFill>
                <a:latin typeface="Times New Roman" pitchFamily="18" charset="0"/>
              </a:defRPr>
            </a:lvl1pPr>
            <a:lvl2pPr marL="571500" algn="l">
              <a:tabLst>
                <a:tab pos="5772150" algn="r"/>
                <a:tab pos="7143750" algn="r"/>
              </a:tabLst>
              <a:defRPr sz="2400">
                <a:solidFill>
                  <a:schemeClr val="tx1"/>
                </a:solidFill>
                <a:latin typeface="Times New Roman" pitchFamily="18" charset="0"/>
              </a:defRPr>
            </a:lvl2pPr>
            <a:lvl3pPr algn="l">
              <a:tabLst>
                <a:tab pos="5772150" algn="r"/>
                <a:tab pos="7143750" algn="r"/>
              </a:tabLst>
              <a:defRPr sz="2400">
                <a:solidFill>
                  <a:schemeClr val="tx1"/>
                </a:solidFill>
                <a:latin typeface="Times New Roman" pitchFamily="18" charset="0"/>
              </a:defRPr>
            </a:lvl3pPr>
            <a:lvl4pPr algn="l">
              <a:tabLst>
                <a:tab pos="5772150" algn="r"/>
                <a:tab pos="7143750" algn="r"/>
              </a:tabLst>
              <a:defRPr sz="2400">
                <a:solidFill>
                  <a:schemeClr val="tx1"/>
                </a:solidFill>
                <a:latin typeface="Times New Roman" pitchFamily="18" charset="0"/>
              </a:defRPr>
            </a:lvl4pPr>
            <a:lvl5pPr algn="l">
              <a:tabLst>
                <a:tab pos="5772150" algn="r"/>
                <a:tab pos="7143750" algn="r"/>
              </a:tabLst>
              <a:defRPr sz="2400">
                <a:solidFill>
                  <a:schemeClr val="tx1"/>
                </a:solidFill>
                <a:latin typeface="Times New Roman" pitchFamily="18" charset="0"/>
              </a:defRPr>
            </a:lvl5pPr>
            <a:lvl6pPr eaLnBrk="0" fontAlgn="base" hangingPunct="0">
              <a:spcBef>
                <a:spcPct val="0"/>
              </a:spcBef>
              <a:spcAft>
                <a:spcPct val="0"/>
              </a:spcAft>
              <a:tabLst>
                <a:tab pos="5772150" algn="r"/>
                <a:tab pos="7143750" algn="r"/>
              </a:tabLst>
              <a:defRPr sz="2400">
                <a:solidFill>
                  <a:schemeClr val="tx1"/>
                </a:solidFill>
                <a:latin typeface="Times New Roman" pitchFamily="18" charset="0"/>
              </a:defRPr>
            </a:lvl6pPr>
            <a:lvl7pPr eaLnBrk="0" fontAlgn="base" hangingPunct="0">
              <a:spcBef>
                <a:spcPct val="0"/>
              </a:spcBef>
              <a:spcAft>
                <a:spcPct val="0"/>
              </a:spcAft>
              <a:tabLst>
                <a:tab pos="5772150" algn="r"/>
                <a:tab pos="7143750" algn="r"/>
              </a:tabLst>
              <a:defRPr sz="2400">
                <a:solidFill>
                  <a:schemeClr val="tx1"/>
                </a:solidFill>
                <a:latin typeface="Times New Roman" pitchFamily="18" charset="0"/>
              </a:defRPr>
            </a:lvl7pPr>
            <a:lvl8pPr eaLnBrk="0" fontAlgn="base" hangingPunct="0">
              <a:spcBef>
                <a:spcPct val="0"/>
              </a:spcBef>
              <a:spcAft>
                <a:spcPct val="0"/>
              </a:spcAft>
              <a:tabLst>
                <a:tab pos="5772150" algn="r"/>
                <a:tab pos="7143750" algn="r"/>
              </a:tabLst>
              <a:defRPr sz="2400">
                <a:solidFill>
                  <a:schemeClr val="tx1"/>
                </a:solidFill>
                <a:latin typeface="Times New Roman" pitchFamily="18" charset="0"/>
              </a:defRPr>
            </a:lvl8pPr>
            <a:lvl9pPr eaLnBrk="0" fontAlgn="base" hangingPunct="0">
              <a:spcBef>
                <a:spcPct val="0"/>
              </a:spcBef>
              <a:spcAft>
                <a:spcPct val="0"/>
              </a:spcAft>
              <a:tabLst>
                <a:tab pos="5772150" algn="r"/>
                <a:tab pos="7143750" algn="r"/>
              </a:tabLst>
              <a:defRPr sz="2400">
                <a:solidFill>
                  <a:schemeClr val="tx1"/>
                </a:solidFill>
                <a:latin typeface="Times New Roman" pitchFamily="18" charset="0"/>
              </a:defRPr>
            </a:lvl9pPr>
          </a:lstStyle>
          <a:p>
            <a:pPr>
              <a:spcBef>
                <a:spcPct val="40000"/>
              </a:spcBef>
              <a:tabLst>
                <a:tab pos="6400800" algn="r"/>
                <a:tab pos="7778750" algn="r"/>
              </a:tabLst>
            </a:pPr>
            <a:r>
              <a:rPr lang="en-US" altLang="en-US" sz="2100" b="0" dirty="0">
                <a:solidFill>
                  <a:schemeClr val="folHlink"/>
                </a:solidFill>
                <a:effectLst/>
                <a:latin typeface="Liberation Sans" panose="020B0604020202020204" pitchFamily="34" charset="0"/>
              </a:rPr>
              <a:t>Depreciation Expense 	8,600,000</a:t>
            </a:r>
          </a:p>
          <a:p>
            <a:pPr>
              <a:spcBef>
                <a:spcPct val="40000"/>
              </a:spcBef>
              <a:tabLst>
                <a:tab pos="6400800" algn="r"/>
                <a:tab pos="7778750" algn="r"/>
              </a:tabLst>
            </a:pPr>
            <a:r>
              <a:rPr lang="zh-CN" altLang="en-US" sz="2100" b="0" dirty="0">
                <a:solidFill>
                  <a:schemeClr val="folHlink"/>
                </a:solidFill>
                <a:latin typeface="Liberation Sans" panose="020B0604020202020204" pitchFamily="34" charset="0"/>
              </a:rPr>
              <a:t>折旧费用</a:t>
            </a:r>
            <a:endParaRPr lang="en-US" altLang="en-US" sz="2100" b="0" dirty="0">
              <a:solidFill>
                <a:schemeClr val="folHlink"/>
              </a:solidFill>
              <a:effectLst/>
              <a:latin typeface="Liberation Sans" panose="020B0604020202020204" pitchFamily="34" charset="0"/>
            </a:endParaRPr>
          </a:p>
          <a:p>
            <a:pPr>
              <a:spcBef>
                <a:spcPct val="40000"/>
              </a:spcBef>
              <a:tabLst>
                <a:tab pos="6400800" algn="r"/>
                <a:tab pos="7835900" algn="r"/>
              </a:tabLst>
            </a:pPr>
            <a:r>
              <a:rPr lang="en-US" altLang="en-US" sz="2100" b="0" dirty="0">
                <a:solidFill>
                  <a:schemeClr val="folHlink"/>
                </a:solidFill>
                <a:effectLst/>
                <a:latin typeface="Liberation Sans" panose="020B0604020202020204" pitchFamily="34" charset="0"/>
              </a:rPr>
              <a:t>	Accumulated Depreciation—Equipment 		8,600,000</a:t>
            </a:r>
          </a:p>
          <a:p>
            <a:pPr>
              <a:spcBef>
                <a:spcPct val="40000"/>
              </a:spcBef>
              <a:tabLst>
                <a:tab pos="6400800" algn="r"/>
                <a:tab pos="7835900" algn="r"/>
              </a:tabLst>
            </a:pPr>
            <a:r>
              <a:rPr lang="zh-CN" altLang="en-US" sz="2100" b="0" dirty="0">
                <a:solidFill>
                  <a:schemeClr val="folHlink"/>
                </a:solidFill>
                <a:latin typeface="Liberation Sans" panose="020B0604020202020204" pitchFamily="34" charset="0"/>
              </a:rPr>
              <a:t>      累计折旧</a:t>
            </a:r>
            <a:r>
              <a:rPr lang="en-US" altLang="zh-CN" sz="2100" b="0" dirty="0">
                <a:solidFill>
                  <a:schemeClr val="folHlink"/>
                </a:solidFill>
                <a:latin typeface="Liberation Sans" panose="020B0604020202020204" pitchFamily="34" charset="0"/>
              </a:rPr>
              <a:t>——</a:t>
            </a:r>
            <a:r>
              <a:rPr lang="zh-CN" altLang="en-US" sz="2100" b="0" dirty="0">
                <a:solidFill>
                  <a:schemeClr val="folHlink"/>
                </a:solidFill>
                <a:latin typeface="Liberation Sans" panose="020B0604020202020204" pitchFamily="34" charset="0"/>
              </a:rPr>
              <a:t>设备</a:t>
            </a:r>
            <a:r>
              <a:rPr lang="en-US" altLang="zh-CN" sz="2100" b="0" dirty="0">
                <a:solidFill>
                  <a:schemeClr val="folHlink"/>
                </a:solidFill>
                <a:latin typeface="Liberation Sans" panose="020B0604020202020204" pitchFamily="34" charset="0"/>
              </a:rPr>
              <a:t>——Airplane</a:t>
            </a:r>
            <a:endParaRPr lang="en-US" altLang="en-US" sz="2100" b="0" dirty="0">
              <a:solidFill>
                <a:schemeClr val="folHlink"/>
              </a:solidFill>
              <a:effectLst/>
              <a:latin typeface="Liberation Sans" panose="020B0604020202020204" pitchFamily="34" charset="0"/>
            </a:endParaRPr>
          </a:p>
        </p:txBody>
      </p:sp>
      <p:sp>
        <p:nvSpPr>
          <p:cNvPr id="1176587" name="Text Box 11"/>
          <p:cNvSpPr txBox="1">
            <a:spLocks noChangeArrowheads="1"/>
          </p:cNvSpPr>
          <p:nvPr/>
        </p:nvSpPr>
        <p:spPr bwMode="auto">
          <a:xfrm>
            <a:off x="685800" y="4419600"/>
            <a:ext cx="7645400"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50000"/>
              </a:spcBef>
            </a:pPr>
            <a:r>
              <a:rPr lang="en-US" altLang="en-US" sz="2100" b="0" dirty="0">
                <a:solidFill>
                  <a:schemeClr val="folHlink"/>
                </a:solidFill>
                <a:effectLst/>
                <a:latin typeface="Liberation Sans" panose="020B0604020202020204" pitchFamily="34" charset="0"/>
              </a:rPr>
              <a:t>Depreciation journal entry for 2020.</a:t>
            </a:r>
          </a:p>
        </p:txBody>
      </p:sp>
      <p:sp>
        <p:nvSpPr>
          <p:cNvPr id="10"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9" name="Rectangle 4"/>
          <p:cNvSpPr txBox="1">
            <a:spLocks noChangeArrowheads="1"/>
          </p:cNvSpPr>
          <p:nvPr/>
        </p:nvSpPr>
        <p:spPr bwMode="auto">
          <a:xfrm>
            <a:off x="609600" y="381000"/>
            <a:ext cx="8382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0000E2"/>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dirty="0">
                <a:solidFill>
                  <a:srgbClr val="CC0000"/>
                </a:solidFill>
              </a:rPr>
              <a:t>Component Depreciation</a:t>
            </a:r>
          </a:p>
        </p:txBody>
      </p:sp>
      <p:sp>
        <p:nvSpPr>
          <p:cNvPr id="2" name="Rectangle 1"/>
          <p:cNvSpPr/>
          <p:nvPr/>
        </p:nvSpPr>
        <p:spPr>
          <a:xfrm>
            <a:off x="6936154" y="1828800"/>
            <a:ext cx="1979246" cy="646331"/>
          </a:xfrm>
          <a:prstGeom prst="rect">
            <a:avLst/>
          </a:prstGeom>
        </p:spPr>
        <p:txBody>
          <a:bodyPr wrap="square">
            <a:spAutoFit/>
          </a:bodyPr>
          <a:lstStyle/>
          <a:p>
            <a:pPr algn="l"/>
            <a:r>
              <a:rPr lang="en-US" sz="1200" dirty="0">
                <a:solidFill>
                  <a:srgbClr val="006666"/>
                </a:solidFill>
                <a:latin typeface="Liberation Sans" panose="020B0604020202020204" pitchFamily="34" charset="0"/>
              </a:rPr>
              <a:t>ILLUSTRATION 11.9</a:t>
            </a:r>
          </a:p>
          <a:p>
            <a:pPr algn="l"/>
            <a:r>
              <a:rPr lang="en-US" sz="1200" b="0" dirty="0">
                <a:solidFill>
                  <a:schemeClr val="tx1"/>
                </a:solidFill>
                <a:latin typeface="Liberation Sans" panose="020B0604020202020204" pitchFamily="34" charset="0"/>
              </a:rPr>
              <a:t>Computation of</a:t>
            </a:r>
          </a:p>
          <a:p>
            <a:pPr algn="l"/>
            <a:r>
              <a:rPr lang="en-US" sz="1200" b="0" dirty="0">
                <a:solidFill>
                  <a:schemeClr val="tx1"/>
                </a:solidFill>
                <a:latin typeface="Liberation Sans" panose="020B0604020202020204" pitchFamily="34" charset="0"/>
              </a:rPr>
              <a:t>Component Depreciation</a:t>
            </a: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2</a:t>
            </a:r>
          </a:p>
        </p:txBody>
      </p:sp>
    </p:spTree>
    <p:extLst>
      <p:ext uri="{BB962C8B-B14F-4D97-AF65-F5344CB8AC3E}">
        <p14:creationId xmlns:p14="http://schemas.microsoft.com/office/powerpoint/2010/main" val="17810860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76585">
                                            <p:txEl>
                                              <p:pRg st="0" end="0"/>
                                            </p:txEl>
                                          </p:spTgt>
                                        </p:tgtEl>
                                        <p:attrNameLst>
                                          <p:attrName>style.visibility</p:attrName>
                                        </p:attrNameLst>
                                      </p:cBhvr>
                                      <p:to>
                                        <p:strVal val="visible"/>
                                      </p:to>
                                    </p:set>
                                    <p:animEffect transition="in" filter="wipe(left)">
                                      <p:cBhvr>
                                        <p:cTn id="7" dur="500"/>
                                        <p:tgtEl>
                                          <p:spTgt spid="11765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76585">
                                            <p:txEl>
                                              <p:pRg st="1" end="1"/>
                                            </p:txEl>
                                          </p:spTgt>
                                        </p:tgtEl>
                                        <p:attrNameLst>
                                          <p:attrName>style.visibility</p:attrName>
                                        </p:attrNameLst>
                                      </p:cBhvr>
                                      <p:to>
                                        <p:strVal val="visible"/>
                                      </p:to>
                                    </p:set>
                                    <p:animEffect transition="in" filter="wipe(left)">
                                      <p:cBhvr>
                                        <p:cTn id="12" dur="500"/>
                                        <p:tgtEl>
                                          <p:spTgt spid="117658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76585">
                                            <p:txEl>
                                              <p:pRg st="2" end="2"/>
                                            </p:txEl>
                                          </p:spTgt>
                                        </p:tgtEl>
                                        <p:attrNameLst>
                                          <p:attrName>style.visibility</p:attrName>
                                        </p:attrNameLst>
                                      </p:cBhvr>
                                      <p:to>
                                        <p:strVal val="visible"/>
                                      </p:to>
                                    </p:set>
                                    <p:animEffect transition="in" filter="wipe(left)">
                                      <p:cBhvr>
                                        <p:cTn id="17" dur="500"/>
                                        <p:tgtEl>
                                          <p:spTgt spid="117658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76585">
                                            <p:txEl>
                                              <p:pRg st="3" end="3"/>
                                            </p:txEl>
                                          </p:spTgt>
                                        </p:tgtEl>
                                        <p:attrNameLst>
                                          <p:attrName>style.visibility</p:attrName>
                                        </p:attrNameLst>
                                      </p:cBhvr>
                                      <p:to>
                                        <p:strVal val="visible"/>
                                      </p:to>
                                    </p:set>
                                    <p:animEffect transition="in" filter="wipe(left)">
                                      <p:cBhvr>
                                        <p:cTn id="22" dur="500"/>
                                        <p:tgtEl>
                                          <p:spTgt spid="117658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658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580" name="Text Box 4"/>
          <p:cNvSpPr txBox="1">
            <a:spLocks noChangeArrowheads="1"/>
          </p:cNvSpPr>
          <p:nvPr/>
        </p:nvSpPr>
        <p:spPr bwMode="auto">
          <a:xfrm>
            <a:off x="609600" y="1371600"/>
            <a:ext cx="7924800"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a:lnSpc>
                <a:spcPct val="125000"/>
              </a:lnSpc>
              <a:spcBef>
                <a:spcPct val="50000"/>
              </a:spcBef>
              <a:defRPr sz="2200" b="0">
                <a:effectLst/>
                <a:latin typeface="Liberation Sans" panose="020B0604020202020204" pitchFamily="34"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r>
              <a:rPr lang="en-US" dirty="0"/>
              <a:t>On the statement of financial position at the end of 2020, EuroAsia reports the airplane as a single amount.</a:t>
            </a:r>
            <a:endParaRPr lang="en-US" altLang="en-US" dirty="0"/>
          </a:p>
        </p:txBody>
      </p:sp>
      <p:sp>
        <p:nvSpPr>
          <p:cNvPr id="10"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9" name="Rectangle 4"/>
          <p:cNvSpPr txBox="1">
            <a:spLocks noChangeArrowheads="1"/>
          </p:cNvSpPr>
          <p:nvPr/>
        </p:nvSpPr>
        <p:spPr bwMode="auto">
          <a:xfrm>
            <a:off x="609600" y="381000"/>
            <a:ext cx="8382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0000E2"/>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dirty="0">
                <a:solidFill>
                  <a:srgbClr val="CC0000"/>
                </a:solidFill>
              </a:rPr>
              <a:t>Component Depreciation</a:t>
            </a:r>
          </a:p>
        </p:txBody>
      </p:sp>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514600"/>
            <a:ext cx="8382000" cy="1748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04800" y="4301723"/>
            <a:ext cx="4572000" cy="461665"/>
          </a:xfrm>
          <a:prstGeom prst="rect">
            <a:avLst/>
          </a:prstGeom>
        </p:spPr>
        <p:txBody>
          <a:bodyPr wrap="square">
            <a:spAutoFit/>
          </a:bodyPr>
          <a:lstStyle/>
          <a:p>
            <a:pPr algn="l"/>
            <a:r>
              <a:rPr lang="en-US" sz="1200" dirty="0">
                <a:solidFill>
                  <a:srgbClr val="006666"/>
                </a:solidFill>
                <a:latin typeface="Liberation Sans" panose="020B0604020202020204" pitchFamily="34" charset="0"/>
              </a:rPr>
              <a:t>ILLUSTRATION 11.10</a:t>
            </a:r>
          </a:p>
          <a:p>
            <a:pPr algn="l"/>
            <a:r>
              <a:rPr lang="en-US" sz="1200" b="0" dirty="0">
                <a:solidFill>
                  <a:schemeClr val="tx1"/>
                </a:solidFill>
                <a:latin typeface="Liberation Sans" panose="020B0604020202020204" pitchFamily="34" charset="0"/>
              </a:rPr>
              <a:t>Presentation of Carrying Amount of Airplane</a:t>
            </a: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2</a:t>
            </a:r>
          </a:p>
        </p:txBody>
      </p:sp>
    </p:spTree>
    <p:extLst>
      <p:ext uri="{BB962C8B-B14F-4D97-AF65-F5344CB8AC3E}">
        <p14:creationId xmlns:p14="http://schemas.microsoft.com/office/powerpoint/2010/main" val="3405448630"/>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7" name="Text Box 5"/>
          <p:cNvSpPr txBox="1">
            <a:spLocks noChangeArrowheads="1"/>
          </p:cNvSpPr>
          <p:nvPr/>
        </p:nvSpPr>
        <p:spPr bwMode="auto">
          <a:xfrm>
            <a:off x="609600" y="1371600"/>
            <a:ext cx="8001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spcBef>
                <a:spcPct val="30000"/>
              </a:spcBef>
              <a:spcAft>
                <a:spcPct val="20000"/>
              </a:spcAft>
              <a:buSzPct val="80000"/>
              <a:defRPr sz="2800">
                <a:solidFill>
                  <a:srgbClr val="800000"/>
                </a:solidFill>
                <a:effectLst/>
                <a:latin typeface="Liberation Sans" panose="020B0604020202020204" pitchFamily="34"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r>
              <a:rPr lang="en-US" altLang="en-US" dirty="0">
                <a:solidFill>
                  <a:srgbClr val="CC0000"/>
                </a:solidFill>
              </a:rPr>
              <a:t>Depreciation and Partial Periods</a:t>
            </a:r>
          </a:p>
        </p:txBody>
      </p:sp>
      <p:sp>
        <p:nvSpPr>
          <p:cNvPr id="1037318" name="Text Box 6"/>
          <p:cNvSpPr txBox="1">
            <a:spLocks noChangeArrowheads="1"/>
          </p:cNvSpPr>
          <p:nvPr/>
        </p:nvSpPr>
        <p:spPr bwMode="auto">
          <a:xfrm>
            <a:off x="609600" y="2019300"/>
            <a:ext cx="7848600" cy="3824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74675" indent="-574675" algn="l">
              <a:defRPr sz="2400">
                <a:solidFill>
                  <a:schemeClr val="tx1"/>
                </a:solidFill>
                <a:latin typeface="Times New Roman" pitchFamily="18" charset="0"/>
              </a:defRPr>
            </a:lvl1pPr>
            <a:lvl2pPr marL="1082675" indent="-393700" algn="l">
              <a:defRPr sz="2400">
                <a:solidFill>
                  <a:schemeClr val="tx1"/>
                </a:solidFill>
                <a:latin typeface="Times New Roman" pitchFamily="18" charset="0"/>
              </a:defRPr>
            </a:lvl2pPr>
            <a:lvl3pPr marL="1717675" indent="-457200" algn="l">
              <a:defRPr sz="2400">
                <a:solidFill>
                  <a:schemeClr val="tx1"/>
                </a:solidFill>
                <a:latin typeface="Times New Roman" pitchFamily="18" charset="0"/>
              </a:defRPr>
            </a:lvl3pPr>
            <a:lvl4pPr marL="2289175" indent="-457200" algn="l">
              <a:defRPr sz="2400">
                <a:solidFill>
                  <a:schemeClr val="tx1"/>
                </a:solidFill>
                <a:latin typeface="Times New Roman" pitchFamily="18" charset="0"/>
              </a:defRPr>
            </a:lvl4pPr>
            <a:lvl5pPr marL="2860675" indent="-457200" algn="l">
              <a:defRPr sz="2400">
                <a:solidFill>
                  <a:schemeClr val="tx1"/>
                </a:solidFill>
                <a:latin typeface="Times New Roman" pitchFamily="18" charset="0"/>
              </a:defRPr>
            </a:lvl5pPr>
            <a:lvl6pPr marL="3317875" indent="-457200" eaLnBrk="0" fontAlgn="base" hangingPunct="0">
              <a:spcBef>
                <a:spcPct val="0"/>
              </a:spcBef>
              <a:spcAft>
                <a:spcPct val="0"/>
              </a:spcAft>
              <a:defRPr sz="2400">
                <a:solidFill>
                  <a:schemeClr val="tx1"/>
                </a:solidFill>
                <a:latin typeface="Times New Roman" pitchFamily="18" charset="0"/>
              </a:defRPr>
            </a:lvl6pPr>
            <a:lvl7pPr marL="3775075" indent="-457200" eaLnBrk="0" fontAlgn="base" hangingPunct="0">
              <a:spcBef>
                <a:spcPct val="0"/>
              </a:spcBef>
              <a:spcAft>
                <a:spcPct val="0"/>
              </a:spcAft>
              <a:defRPr sz="2400">
                <a:solidFill>
                  <a:schemeClr val="tx1"/>
                </a:solidFill>
                <a:latin typeface="Times New Roman" pitchFamily="18" charset="0"/>
              </a:defRPr>
            </a:lvl7pPr>
            <a:lvl8pPr marL="4232275" indent="-457200" eaLnBrk="0" fontAlgn="base" hangingPunct="0">
              <a:spcBef>
                <a:spcPct val="0"/>
              </a:spcBef>
              <a:spcAft>
                <a:spcPct val="0"/>
              </a:spcAft>
              <a:defRPr sz="2400">
                <a:solidFill>
                  <a:schemeClr val="tx1"/>
                </a:solidFill>
                <a:latin typeface="Times New Roman" pitchFamily="18" charset="0"/>
              </a:defRPr>
            </a:lvl8pPr>
            <a:lvl9pPr marL="4689475" indent="-457200" eaLnBrk="0" fontAlgn="base" hangingPunct="0">
              <a:spcBef>
                <a:spcPct val="0"/>
              </a:spcBef>
              <a:spcAft>
                <a:spcPct val="0"/>
              </a:spcAft>
              <a:defRPr sz="2400">
                <a:solidFill>
                  <a:schemeClr val="tx1"/>
                </a:solidFill>
                <a:latin typeface="Times New Roman" pitchFamily="18" charset="0"/>
              </a:defRPr>
            </a:lvl9pPr>
          </a:lstStyle>
          <a:p>
            <a:pPr marL="0" indent="0">
              <a:lnSpc>
                <a:spcPct val="125000"/>
              </a:lnSpc>
              <a:spcBef>
                <a:spcPts val="1200"/>
              </a:spcBef>
              <a:buClr>
                <a:schemeClr val="tx1"/>
              </a:buClr>
            </a:pPr>
            <a:r>
              <a:rPr lang="en-US" altLang="en-US" sz="2200" b="0" dirty="0">
                <a:solidFill>
                  <a:srgbClr val="000000"/>
                </a:solidFill>
                <a:effectLst/>
                <a:latin typeface="Liberation Sans" panose="020B0604020202020204" pitchFamily="34" charset="0"/>
              </a:rPr>
              <a:t>How should companies compute </a:t>
            </a:r>
            <a:r>
              <a:rPr lang="en-US" altLang="en-US" sz="2200" dirty="0">
                <a:solidFill>
                  <a:srgbClr val="000000"/>
                </a:solidFill>
                <a:effectLst/>
                <a:latin typeface="Liberation Sans" panose="020B0604020202020204" pitchFamily="34" charset="0"/>
              </a:rPr>
              <a:t>depreciation for </a:t>
            </a:r>
            <a:r>
              <a:rPr lang="en-US" altLang="en-US" sz="2200" dirty="0">
                <a:solidFill>
                  <a:srgbClr val="000000"/>
                </a:solidFill>
                <a:latin typeface="Liberation Sans" panose="020B0604020202020204" pitchFamily="34" charset="0"/>
              </a:rPr>
              <a:t>partial periods</a:t>
            </a:r>
            <a:r>
              <a:rPr lang="en-US" altLang="en-US" sz="2200" b="0" dirty="0">
                <a:solidFill>
                  <a:srgbClr val="000000"/>
                </a:solidFill>
                <a:latin typeface="Liberation Sans" panose="020B0604020202020204" pitchFamily="34" charset="0"/>
              </a:rPr>
              <a:t>?</a:t>
            </a:r>
          </a:p>
          <a:p>
            <a:pPr marL="685800" lvl="1" indent="-463550">
              <a:lnSpc>
                <a:spcPct val="125000"/>
              </a:lnSpc>
              <a:spcBef>
                <a:spcPts val="1200"/>
              </a:spcBef>
              <a:buClr>
                <a:srgbClr val="CC0000"/>
              </a:buClr>
              <a:buSzPct val="80000"/>
              <a:buFont typeface="Wingdings" panose="05000000000000000000" pitchFamily="2" charset="2"/>
              <a:buChar char="u"/>
            </a:pPr>
            <a:r>
              <a:rPr lang="en-US" sz="2100" b="0" dirty="0">
                <a:solidFill>
                  <a:srgbClr val="000000"/>
                </a:solidFill>
                <a:latin typeface="Liberation Sans" panose="020B0604020202020204" pitchFamily="34" charset="0"/>
              </a:rPr>
              <a:t>Companies determine the </a:t>
            </a:r>
            <a:r>
              <a:rPr lang="en-US" sz="2100" dirty="0">
                <a:solidFill>
                  <a:srgbClr val="000000"/>
                </a:solidFill>
                <a:latin typeface="Liberation Sans" panose="020B0604020202020204" pitchFamily="34" charset="0"/>
              </a:rPr>
              <a:t>depreciation expense for the full year</a:t>
            </a:r>
            <a:r>
              <a:rPr lang="en-US" sz="2100" b="0" dirty="0">
                <a:solidFill>
                  <a:srgbClr val="000000"/>
                </a:solidFill>
                <a:latin typeface="Liberation Sans" panose="020B0604020202020204" pitchFamily="34" charset="0"/>
              </a:rPr>
              <a:t> and then </a:t>
            </a:r>
          </a:p>
          <a:p>
            <a:pPr marL="685800" lvl="1" indent="-463550">
              <a:lnSpc>
                <a:spcPct val="125000"/>
              </a:lnSpc>
              <a:spcBef>
                <a:spcPts val="1200"/>
              </a:spcBef>
              <a:buClr>
                <a:srgbClr val="CC0000"/>
              </a:buClr>
              <a:buSzPct val="80000"/>
              <a:buFont typeface="Wingdings" panose="05000000000000000000" pitchFamily="2" charset="2"/>
              <a:buChar char="u"/>
            </a:pPr>
            <a:r>
              <a:rPr lang="en-US" sz="2100" dirty="0">
                <a:solidFill>
                  <a:srgbClr val="000000"/>
                </a:solidFill>
                <a:latin typeface="Liberation Sans" panose="020B0604020202020204" pitchFamily="34" charset="0"/>
              </a:rPr>
              <a:t>prorate</a:t>
            </a:r>
            <a:r>
              <a:rPr lang="en-US" sz="2100" b="0" dirty="0">
                <a:solidFill>
                  <a:srgbClr val="000000"/>
                </a:solidFill>
                <a:latin typeface="Liberation Sans" panose="020B0604020202020204" pitchFamily="34" charset="0"/>
              </a:rPr>
              <a:t> this depreciation expense </a:t>
            </a:r>
            <a:r>
              <a:rPr lang="en-US" sz="2100" dirty="0">
                <a:solidFill>
                  <a:srgbClr val="000000"/>
                </a:solidFill>
                <a:latin typeface="Liberation Sans" panose="020B0604020202020204" pitchFamily="34" charset="0"/>
              </a:rPr>
              <a:t>between the two periods</a:t>
            </a:r>
            <a:r>
              <a:rPr lang="en-US" sz="2100" b="0" dirty="0">
                <a:solidFill>
                  <a:srgbClr val="000000"/>
                </a:solidFill>
                <a:latin typeface="Liberation Sans" panose="020B0604020202020204" pitchFamily="34" charset="0"/>
              </a:rPr>
              <a:t> involved. </a:t>
            </a:r>
          </a:p>
          <a:p>
            <a:pPr marL="0" lvl="1" indent="0">
              <a:lnSpc>
                <a:spcPct val="125000"/>
              </a:lnSpc>
              <a:spcBef>
                <a:spcPts val="1200"/>
              </a:spcBef>
              <a:buClr>
                <a:schemeClr val="accent6">
                  <a:lumMod val="50000"/>
                </a:schemeClr>
              </a:buClr>
              <a:buSzPct val="80000"/>
            </a:pPr>
            <a:r>
              <a:rPr lang="en-US" sz="2100" b="0" dirty="0">
                <a:solidFill>
                  <a:srgbClr val="000000"/>
                </a:solidFill>
                <a:latin typeface="Liberation Sans" panose="020B0604020202020204" pitchFamily="34" charset="0"/>
              </a:rPr>
              <a:t>This process should continue throughout the useful life of the asset.</a:t>
            </a:r>
            <a:endParaRPr lang="en-US" altLang="en-US" sz="2100" b="0" dirty="0">
              <a:solidFill>
                <a:srgbClr val="000000"/>
              </a:solidFill>
              <a:latin typeface="Liberation Sans" panose="020B0604020202020204" pitchFamily="34" charset="0"/>
            </a:endParaRPr>
          </a:p>
        </p:txBody>
      </p:sp>
      <p:sp>
        <p:nvSpPr>
          <p:cNvPr id="7"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6"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2</a:t>
            </a:r>
          </a:p>
        </p:txBody>
      </p:sp>
      <p:sp>
        <p:nvSpPr>
          <p:cNvPr id="9" name="Rectangle 4"/>
          <p:cNvSpPr txBox="1">
            <a:spLocks noChangeArrowheads="1"/>
          </p:cNvSpPr>
          <p:nvPr/>
        </p:nvSpPr>
        <p:spPr bwMode="auto">
          <a:xfrm>
            <a:off x="609600" y="381000"/>
            <a:ext cx="81534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0000E2"/>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dirty="0">
                <a:solidFill>
                  <a:schemeClr val="tx1"/>
                </a:solidFill>
              </a:rPr>
              <a:t>Other Depreciation Issues</a:t>
            </a:r>
          </a:p>
        </p:txBody>
      </p:sp>
    </p:spTree>
    <p:extLst>
      <p:ext uri="{BB962C8B-B14F-4D97-AF65-F5344CB8AC3E}">
        <p14:creationId xmlns:p14="http://schemas.microsoft.com/office/powerpoint/2010/main" val="2646680740"/>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4"/>
          <p:cNvSpPr txBox="1">
            <a:spLocks noChangeArrowheads="1"/>
          </p:cNvSpPr>
          <p:nvPr/>
        </p:nvSpPr>
        <p:spPr bwMode="auto">
          <a:xfrm>
            <a:off x="609600" y="1371600"/>
            <a:ext cx="8001000" cy="2308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pPr>
            <a:r>
              <a:rPr lang="en-US" altLang="en-US" sz="2000" dirty="0">
                <a:solidFill>
                  <a:schemeClr val="tx1"/>
                </a:solidFill>
                <a:latin typeface="Liberation Sans" panose="020B0604020202020204" pitchFamily="34" charset="0"/>
              </a:rPr>
              <a:t>Illustration—(Four Methods):</a:t>
            </a:r>
            <a:r>
              <a:rPr lang="en-US" altLang="en-US" sz="2000" b="0" dirty="0">
                <a:solidFill>
                  <a:schemeClr val="tx1"/>
                </a:solidFill>
                <a:latin typeface="Liberation Sans" panose="020B0604020202020204" pitchFamily="34" charset="0"/>
              </a:rPr>
              <a:t> </a:t>
            </a:r>
            <a:r>
              <a:rPr lang="en-US" altLang="en-US" sz="2000" dirty="0">
                <a:solidFill>
                  <a:schemeClr val="tx1"/>
                </a:solidFill>
                <a:latin typeface="Liberation Sans" panose="020B0604020202020204" pitchFamily="34" charset="0"/>
              </a:rPr>
              <a:t> </a:t>
            </a:r>
            <a:r>
              <a:rPr lang="en-US" altLang="en-US" sz="2000" b="0" dirty="0">
                <a:solidFill>
                  <a:schemeClr val="tx1"/>
                </a:solidFill>
                <a:latin typeface="Liberation Sans" panose="020B0604020202020204" pitchFamily="34" charset="0"/>
              </a:rPr>
              <a:t>Maserati SpA purchased a new machine for its assembly process on </a:t>
            </a:r>
            <a:r>
              <a:rPr lang="en-US" altLang="en-US" sz="2000" dirty="0">
                <a:solidFill>
                  <a:srgbClr val="FF0000"/>
                </a:solidFill>
                <a:latin typeface="Liberation Sans" panose="020B0604020202020204" pitchFamily="34" charset="0"/>
              </a:rPr>
              <a:t>August 1, 2019</a:t>
            </a:r>
            <a:r>
              <a:rPr lang="en-US" altLang="en-US" sz="2000" b="0" dirty="0">
                <a:solidFill>
                  <a:schemeClr val="tx1"/>
                </a:solidFill>
                <a:latin typeface="Liberation Sans" panose="020B0604020202020204" pitchFamily="34" charset="0"/>
              </a:rPr>
              <a:t>.  The cost of this machine was €150,000.  The company estimated that the machine would have a salvage value of €24,000 at the end of its service life.  Its life is estimated at 5 years and its working hours are estimated at 21,000 hours. </a:t>
            </a:r>
            <a:r>
              <a:rPr lang="en-US" altLang="en-US" sz="2000" dirty="0">
                <a:solidFill>
                  <a:srgbClr val="FF0000"/>
                </a:solidFill>
                <a:latin typeface="Liberation Sans" panose="020B0604020202020204" pitchFamily="34" charset="0"/>
              </a:rPr>
              <a:t>Year-end is December 31</a:t>
            </a:r>
            <a:r>
              <a:rPr lang="en-US" altLang="en-US" sz="2000" b="0" dirty="0">
                <a:solidFill>
                  <a:schemeClr val="tx1"/>
                </a:solidFill>
                <a:latin typeface="Liberation Sans" panose="020B0604020202020204" pitchFamily="34" charset="0"/>
              </a:rPr>
              <a:t>.</a:t>
            </a:r>
          </a:p>
        </p:txBody>
      </p:sp>
      <p:sp>
        <p:nvSpPr>
          <p:cNvPr id="19459" name="Rectangle 5"/>
          <p:cNvSpPr>
            <a:spLocks noChangeArrowheads="1"/>
          </p:cNvSpPr>
          <p:nvPr/>
        </p:nvSpPr>
        <p:spPr bwMode="auto">
          <a:xfrm>
            <a:off x="609600" y="3800475"/>
            <a:ext cx="7848600" cy="180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spcBef>
                <a:spcPct val="30000"/>
              </a:spcBef>
              <a:buSzPct val="80000"/>
              <a:tabLst>
                <a:tab pos="4343400" algn="l"/>
              </a:tabLst>
              <a:defRPr/>
            </a:pPr>
            <a:r>
              <a:rPr lang="en-US" sz="2000" dirty="0">
                <a:solidFill>
                  <a:schemeClr val="tx1"/>
                </a:solidFill>
                <a:latin typeface="Liberation Sans" panose="020B0604020202020204" pitchFamily="34" charset="0"/>
              </a:rPr>
              <a:t>Instructions:</a:t>
            </a:r>
            <a:r>
              <a:rPr lang="en-US" sz="2000" b="0" dirty="0">
                <a:solidFill>
                  <a:schemeClr val="tx1"/>
                </a:solidFill>
                <a:latin typeface="Liberation Sans" panose="020B0604020202020204" pitchFamily="34" charset="0"/>
              </a:rPr>
              <a:t>  Compute the depreciation expense under the following methods. </a:t>
            </a:r>
          </a:p>
          <a:p>
            <a:pPr marL="395288" indent="-395288" algn="l">
              <a:lnSpc>
                <a:spcPct val="125000"/>
              </a:lnSpc>
              <a:spcBef>
                <a:spcPct val="30000"/>
              </a:spcBef>
              <a:buSzPct val="80000"/>
              <a:tabLst>
                <a:tab pos="3944938" algn="l"/>
                <a:tab pos="4340225" algn="l"/>
              </a:tabLst>
              <a:defRPr/>
            </a:pPr>
            <a:r>
              <a:rPr lang="en-US" sz="2000" b="0" dirty="0">
                <a:solidFill>
                  <a:schemeClr val="tx1"/>
                </a:solidFill>
                <a:latin typeface="Liberation Sans" panose="020B0604020202020204" pitchFamily="34" charset="0"/>
              </a:rPr>
              <a:t>(a) Straight-line depreciation. 	(c) 	Sum-of-the-years’-digits.</a:t>
            </a:r>
          </a:p>
          <a:p>
            <a:pPr marL="395288" indent="-395288" algn="l">
              <a:lnSpc>
                <a:spcPct val="125000"/>
              </a:lnSpc>
              <a:spcBef>
                <a:spcPct val="30000"/>
              </a:spcBef>
              <a:buSzPct val="80000"/>
              <a:tabLst>
                <a:tab pos="3944938" algn="l"/>
                <a:tab pos="4340225" algn="l"/>
              </a:tabLst>
              <a:defRPr/>
            </a:pPr>
            <a:r>
              <a:rPr lang="en-US" sz="2000" b="0" dirty="0">
                <a:solidFill>
                  <a:schemeClr val="tx1"/>
                </a:solidFill>
                <a:latin typeface="Liberation Sans" panose="020B0604020202020204" pitchFamily="34" charset="0"/>
              </a:rPr>
              <a:t>(b) 	Activity method	(d) 	Double-declining balance.</a:t>
            </a:r>
          </a:p>
        </p:txBody>
      </p:sp>
      <p:sp>
        <p:nvSpPr>
          <p:cNvPr id="8"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0" name="Rectangle 4"/>
          <p:cNvSpPr txBox="1">
            <a:spLocks noChangeArrowheads="1"/>
          </p:cNvSpPr>
          <p:nvPr/>
        </p:nvSpPr>
        <p:spPr bwMode="auto">
          <a:xfrm>
            <a:off x="609600" y="381000"/>
            <a:ext cx="8382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0000E2"/>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dirty="0">
                <a:solidFill>
                  <a:srgbClr val="CC0000"/>
                </a:solidFill>
              </a:rPr>
              <a:t>Depreciation and Partial Periods</a:t>
            </a:r>
          </a:p>
        </p:txBody>
      </p:sp>
      <p:sp>
        <p:nvSpPr>
          <p:cNvPr id="6"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2</a:t>
            </a:r>
          </a:p>
        </p:txBody>
      </p:sp>
    </p:spTree>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6"/>
          <p:cNvGraphicFramePr>
            <a:graphicFrameLocks noChangeAspect="1"/>
          </p:cNvGraphicFramePr>
          <p:nvPr>
            <p:extLst>
              <p:ext uri="{D42A27DB-BD31-4B8C-83A1-F6EECF244321}">
                <p14:modId xmlns:p14="http://schemas.microsoft.com/office/powerpoint/2010/main" val="3356194854"/>
              </p:ext>
            </p:extLst>
          </p:nvPr>
        </p:nvGraphicFramePr>
        <p:xfrm>
          <a:off x="381000" y="1574800"/>
          <a:ext cx="8405813" cy="4087813"/>
        </p:xfrm>
        <a:graphic>
          <a:graphicData uri="http://schemas.openxmlformats.org/presentationml/2006/ole">
            <mc:AlternateContent xmlns:mc="http://schemas.openxmlformats.org/markup-compatibility/2006">
              <mc:Choice xmlns:v="urn:schemas-microsoft-com:vml" Requires="v">
                <p:oleObj name="Worksheet" r:id="rId3" imgW="6218657" imgH="3052417" progId="Excel.Sheet.8">
                  <p:embed/>
                </p:oleObj>
              </mc:Choice>
              <mc:Fallback>
                <p:oleObj name="Worksheet" r:id="rId3" imgW="6218657" imgH="3052417" progId="Excel.Sheet.8">
                  <p:embed/>
                  <p:pic>
                    <p:nvPicPr>
                      <p:cNvPr id="20482" name="Object 6"/>
                      <p:cNvPicPr>
                        <a:picLocks noChangeAspect="1" noChangeArrowheads="1"/>
                      </p:cNvPicPr>
                      <p:nvPr/>
                    </p:nvPicPr>
                    <p:blipFill>
                      <a:blip r:embed="rId4"/>
                      <a:srcRect/>
                      <a:stretch>
                        <a:fillRect/>
                      </a:stretch>
                    </p:blipFill>
                    <p:spPr bwMode="auto">
                      <a:xfrm>
                        <a:off x="381000" y="1574800"/>
                        <a:ext cx="8405813" cy="40878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0" name="Text Box 4"/>
          <p:cNvSpPr txBox="1">
            <a:spLocks noChangeArrowheads="1"/>
          </p:cNvSpPr>
          <p:nvPr/>
        </p:nvSpPr>
        <p:spPr bwMode="auto">
          <a:xfrm>
            <a:off x="609600" y="1319213"/>
            <a:ext cx="8153400"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30000"/>
              </a:spcBef>
              <a:spcAft>
                <a:spcPct val="20000"/>
              </a:spcAft>
              <a:buSzPct val="80000"/>
            </a:pPr>
            <a:r>
              <a:rPr lang="en-US" altLang="en-US" sz="2600" dirty="0">
                <a:solidFill>
                  <a:schemeClr val="tx1"/>
                </a:solidFill>
                <a:latin typeface="Liberation Sans" panose="020B0604020202020204" pitchFamily="34" charset="0"/>
              </a:rPr>
              <a:t>Straight-line Method</a:t>
            </a:r>
          </a:p>
        </p:txBody>
      </p:sp>
      <p:sp>
        <p:nvSpPr>
          <p:cNvPr id="35"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33" name="Rectangle 4"/>
          <p:cNvSpPr txBox="1">
            <a:spLocks noChangeArrowheads="1"/>
          </p:cNvSpPr>
          <p:nvPr/>
        </p:nvSpPr>
        <p:spPr bwMode="auto">
          <a:xfrm>
            <a:off x="609600" y="381000"/>
            <a:ext cx="8382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0000E2"/>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dirty="0">
                <a:solidFill>
                  <a:srgbClr val="CC0000"/>
                </a:solidFill>
              </a:rPr>
              <a:t>Depreciation and Partial Periods</a:t>
            </a:r>
          </a:p>
        </p:txBody>
      </p:sp>
      <p:sp>
        <p:nvSpPr>
          <p:cNvPr id="34"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2</a:t>
            </a:r>
          </a:p>
        </p:txBody>
      </p:sp>
    </p:spTree>
    <p:extLst>
      <p:ext uri="{BB962C8B-B14F-4D97-AF65-F5344CB8AC3E}">
        <p14:creationId xmlns:p14="http://schemas.microsoft.com/office/powerpoint/2010/main" val="1663361603"/>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5"/>
          <p:cNvGraphicFramePr>
            <a:graphicFrameLocks noChangeAspect="1"/>
          </p:cNvGraphicFramePr>
          <p:nvPr>
            <p:extLst>
              <p:ext uri="{D42A27DB-BD31-4B8C-83A1-F6EECF244321}">
                <p14:modId xmlns:p14="http://schemas.microsoft.com/office/powerpoint/2010/main" val="3069866899"/>
              </p:ext>
            </p:extLst>
          </p:nvPr>
        </p:nvGraphicFramePr>
        <p:xfrm>
          <a:off x="590550" y="1857375"/>
          <a:ext cx="7897813" cy="4440238"/>
        </p:xfrm>
        <a:graphic>
          <a:graphicData uri="http://schemas.openxmlformats.org/presentationml/2006/ole">
            <mc:AlternateContent xmlns:mc="http://schemas.openxmlformats.org/markup-compatibility/2006">
              <mc:Choice xmlns:v="urn:schemas-microsoft-com:vml" Requires="v">
                <p:oleObj name="Worksheet" r:id="rId3" imgW="5685303" imgH="3213284" progId="Excel.Sheet.8">
                  <p:embed/>
                </p:oleObj>
              </mc:Choice>
              <mc:Fallback>
                <p:oleObj name="Worksheet" r:id="rId3" imgW="5685303" imgH="3213284" progId="Excel.Sheet.8">
                  <p:embed/>
                  <p:pic>
                    <p:nvPicPr>
                      <p:cNvPr id="21506" name="Object 5"/>
                      <p:cNvPicPr>
                        <a:picLocks noChangeAspect="1" noChangeArrowheads="1"/>
                      </p:cNvPicPr>
                      <p:nvPr/>
                    </p:nvPicPr>
                    <p:blipFill>
                      <a:blip r:embed="rId4"/>
                      <a:srcRect/>
                      <a:stretch>
                        <a:fillRect/>
                      </a:stretch>
                    </p:blipFill>
                    <p:spPr bwMode="auto">
                      <a:xfrm>
                        <a:off x="590550" y="1857375"/>
                        <a:ext cx="7897813" cy="44402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8" name="Text Box 4"/>
          <p:cNvSpPr txBox="1">
            <a:spLocks noChangeArrowheads="1"/>
          </p:cNvSpPr>
          <p:nvPr/>
        </p:nvSpPr>
        <p:spPr bwMode="auto">
          <a:xfrm>
            <a:off x="609600" y="1304925"/>
            <a:ext cx="81534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30000"/>
              </a:spcBef>
              <a:spcAft>
                <a:spcPct val="20000"/>
              </a:spcAft>
              <a:buSzPct val="80000"/>
            </a:pPr>
            <a:r>
              <a:rPr lang="en-US" altLang="en-US" sz="2600" dirty="0">
                <a:solidFill>
                  <a:schemeClr val="tx1"/>
                </a:solidFill>
                <a:latin typeface="Liberation Sans" panose="020B0604020202020204" pitchFamily="34" charset="0"/>
              </a:rPr>
              <a:t>Activity Method</a:t>
            </a:r>
          </a:p>
        </p:txBody>
      </p:sp>
      <p:sp>
        <p:nvSpPr>
          <p:cNvPr id="1033222" name="Rectangle 6"/>
          <p:cNvSpPr>
            <a:spLocks noChangeArrowheads="1"/>
          </p:cNvSpPr>
          <p:nvPr/>
        </p:nvSpPr>
        <p:spPr bwMode="auto">
          <a:xfrm>
            <a:off x="5257800" y="3124200"/>
            <a:ext cx="8382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33223" name="Rectangle 7"/>
          <p:cNvSpPr>
            <a:spLocks noChangeArrowheads="1"/>
          </p:cNvSpPr>
          <p:nvPr/>
        </p:nvSpPr>
        <p:spPr bwMode="auto">
          <a:xfrm>
            <a:off x="6172200" y="3124200"/>
            <a:ext cx="11430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33224" name="Rectangle 8"/>
          <p:cNvSpPr>
            <a:spLocks noChangeArrowheads="1"/>
          </p:cNvSpPr>
          <p:nvPr/>
        </p:nvSpPr>
        <p:spPr bwMode="auto">
          <a:xfrm>
            <a:off x="7391400" y="3124200"/>
            <a:ext cx="10668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33225" name="Rectangle 9"/>
          <p:cNvSpPr>
            <a:spLocks noChangeArrowheads="1"/>
          </p:cNvSpPr>
          <p:nvPr/>
        </p:nvSpPr>
        <p:spPr bwMode="auto">
          <a:xfrm>
            <a:off x="6172200" y="4680096"/>
            <a:ext cx="1143000" cy="246062"/>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nSpc>
                <a:spcPct val="130000"/>
              </a:lnSpc>
              <a:spcBef>
                <a:spcPct val="30000"/>
              </a:spcBef>
            </a:pPr>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33226" name="Rectangle 10"/>
          <p:cNvSpPr>
            <a:spLocks noChangeArrowheads="1"/>
          </p:cNvSpPr>
          <p:nvPr/>
        </p:nvSpPr>
        <p:spPr bwMode="auto">
          <a:xfrm>
            <a:off x="5181600" y="5443872"/>
            <a:ext cx="10668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33227" name="Rectangle 11"/>
          <p:cNvSpPr>
            <a:spLocks noChangeArrowheads="1"/>
          </p:cNvSpPr>
          <p:nvPr/>
        </p:nvSpPr>
        <p:spPr bwMode="auto">
          <a:xfrm>
            <a:off x="6324600" y="5738040"/>
            <a:ext cx="10668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21515" name="Text Box 12"/>
          <p:cNvSpPr txBox="1">
            <a:spLocks noChangeArrowheads="1"/>
          </p:cNvSpPr>
          <p:nvPr/>
        </p:nvSpPr>
        <p:spPr bwMode="auto">
          <a:xfrm>
            <a:off x="3429000" y="1385888"/>
            <a:ext cx="51054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50000"/>
              </a:spcBef>
            </a:pPr>
            <a:r>
              <a:rPr lang="en-US" altLang="en-US" sz="2000" dirty="0">
                <a:latin typeface="Liberation Sans" panose="020B0604020202020204" pitchFamily="34" charset="0"/>
              </a:rPr>
              <a:t>(Assume 800 hours used in 2019)</a:t>
            </a:r>
          </a:p>
        </p:txBody>
      </p:sp>
      <p:sp>
        <p:nvSpPr>
          <p:cNvPr id="15"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4" name="Rectangle 4"/>
          <p:cNvSpPr txBox="1">
            <a:spLocks noChangeArrowheads="1"/>
          </p:cNvSpPr>
          <p:nvPr/>
        </p:nvSpPr>
        <p:spPr bwMode="auto">
          <a:xfrm>
            <a:off x="609600" y="381000"/>
            <a:ext cx="8382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0000E2"/>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dirty="0">
                <a:solidFill>
                  <a:srgbClr val="CC0000"/>
                </a:solidFill>
              </a:rPr>
              <a:t>Depreciation and Partial Periods</a:t>
            </a:r>
          </a:p>
        </p:txBody>
      </p:sp>
      <p:sp>
        <p:nvSpPr>
          <p:cNvPr id="1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2</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
                                        <p:tgtEl>
                                          <p:spTgt spid="1033222"/>
                                        </p:tgtEl>
                                      </p:cBhvr>
                                    </p:animEffect>
                                    <p:set>
                                      <p:cBhvr>
                                        <p:cTn id="7" dur="1" fill="hold">
                                          <p:stCondLst>
                                            <p:cond delay="499"/>
                                          </p:stCondLst>
                                        </p:cTn>
                                        <p:tgtEl>
                                          <p:spTgt spid="1033222"/>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033223"/>
                                        </p:tgtEl>
                                      </p:cBhvr>
                                    </p:animEffect>
                                    <p:set>
                                      <p:cBhvr>
                                        <p:cTn id="12" dur="1" fill="hold">
                                          <p:stCondLst>
                                            <p:cond delay="499"/>
                                          </p:stCondLst>
                                        </p:cTn>
                                        <p:tgtEl>
                                          <p:spTgt spid="1033223"/>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1033224"/>
                                        </p:tgtEl>
                                      </p:cBhvr>
                                    </p:animEffect>
                                    <p:set>
                                      <p:cBhvr>
                                        <p:cTn id="17" dur="1" fill="hold">
                                          <p:stCondLst>
                                            <p:cond delay="499"/>
                                          </p:stCondLst>
                                        </p:cTn>
                                        <p:tgtEl>
                                          <p:spTgt spid="1033224"/>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1033225"/>
                                        </p:tgtEl>
                                      </p:cBhvr>
                                    </p:animEffect>
                                    <p:set>
                                      <p:cBhvr>
                                        <p:cTn id="22" dur="1" fill="hold">
                                          <p:stCondLst>
                                            <p:cond delay="499"/>
                                          </p:stCondLst>
                                        </p:cTn>
                                        <p:tgtEl>
                                          <p:spTgt spid="1033225"/>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8" fill="hold" grpId="0" nodeType="clickEffect">
                                  <p:stCondLst>
                                    <p:cond delay="0"/>
                                  </p:stCondLst>
                                  <p:childTnLst>
                                    <p:animEffect transition="out" filter="wipe(left)">
                                      <p:cBhvr>
                                        <p:cTn id="26" dur="500"/>
                                        <p:tgtEl>
                                          <p:spTgt spid="1033226"/>
                                        </p:tgtEl>
                                      </p:cBhvr>
                                    </p:animEffect>
                                    <p:set>
                                      <p:cBhvr>
                                        <p:cTn id="27" dur="1" fill="hold">
                                          <p:stCondLst>
                                            <p:cond delay="499"/>
                                          </p:stCondLst>
                                        </p:cTn>
                                        <p:tgtEl>
                                          <p:spTgt spid="1033226"/>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8" fill="hold" grpId="0" nodeType="clickEffect">
                                  <p:stCondLst>
                                    <p:cond delay="0"/>
                                  </p:stCondLst>
                                  <p:childTnLst>
                                    <p:animEffect transition="out" filter="wipe(left)">
                                      <p:cBhvr>
                                        <p:cTn id="31" dur="500"/>
                                        <p:tgtEl>
                                          <p:spTgt spid="1033227"/>
                                        </p:tgtEl>
                                      </p:cBhvr>
                                    </p:animEffect>
                                    <p:set>
                                      <p:cBhvr>
                                        <p:cTn id="32" dur="1" fill="hold">
                                          <p:stCondLst>
                                            <p:cond delay="499"/>
                                          </p:stCondLst>
                                        </p:cTn>
                                        <p:tgtEl>
                                          <p:spTgt spid="10332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222" grpId="0" animBg="1"/>
      <p:bldP spid="1033223" grpId="0" animBg="1"/>
      <p:bldP spid="1033224" grpId="0" animBg="1"/>
      <p:bldP spid="1033225" grpId="0" animBg="1"/>
      <p:bldP spid="1033226" grpId="0" animBg="1"/>
      <p:bldP spid="103322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5"/>
          <p:cNvGraphicFramePr>
            <a:graphicFrameLocks noChangeAspect="1"/>
          </p:cNvGraphicFramePr>
          <p:nvPr/>
        </p:nvGraphicFramePr>
        <p:xfrm>
          <a:off x="590550" y="1857375"/>
          <a:ext cx="7897813" cy="4440238"/>
        </p:xfrm>
        <a:graphic>
          <a:graphicData uri="http://schemas.openxmlformats.org/presentationml/2006/ole">
            <mc:AlternateContent xmlns:mc="http://schemas.openxmlformats.org/markup-compatibility/2006">
              <mc:Choice xmlns:v="urn:schemas-microsoft-com:vml" Requires="v">
                <p:oleObj name="Worksheet" r:id="rId3" imgW="5685303" imgH="3213284" progId="Excel.Sheet.8">
                  <p:embed/>
                </p:oleObj>
              </mc:Choice>
              <mc:Fallback>
                <p:oleObj name="Worksheet" r:id="rId3" imgW="5685303" imgH="3213284" progId="Excel.Sheet.8">
                  <p:embed/>
                  <p:pic>
                    <p:nvPicPr>
                      <p:cNvPr id="21506" name="Object 5"/>
                      <p:cNvPicPr>
                        <a:picLocks noChangeAspect="1" noChangeArrowheads="1"/>
                      </p:cNvPicPr>
                      <p:nvPr/>
                    </p:nvPicPr>
                    <p:blipFill>
                      <a:blip r:embed="rId4"/>
                      <a:srcRect/>
                      <a:stretch>
                        <a:fillRect/>
                      </a:stretch>
                    </p:blipFill>
                    <p:spPr bwMode="auto">
                      <a:xfrm>
                        <a:off x="590550" y="1857375"/>
                        <a:ext cx="7897813" cy="44402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8" name="Text Box 4"/>
          <p:cNvSpPr txBox="1">
            <a:spLocks noChangeArrowheads="1"/>
          </p:cNvSpPr>
          <p:nvPr/>
        </p:nvSpPr>
        <p:spPr bwMode="auto">
          <a:xfrm>
            <a:off x="609600" y="1304925"/>
            <a:ext cx="81534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30000"/>
              </a:spcBef>
              <a:spcAft>
                <a:spcPct val="20000"/>
              </a:spcAft>
              <a:buSzPct val="80000"/>
            </a:pPr>
            <a:r>
              <a:rPr lang="en-US" altLang="en-US" sz="2600" dirty="0">
                <a:solidFill>
                  <a:schemeClr val="tx1"/>
                </a:solidFill>
                <a:latin typeface="Liberation Sans" panose="020B0604020202020204" pitchFamily="34" charset="0"/>
              </a:rPr>
              <a:t>Activity Method</a:t>
            </a:r>
          </a:p>
        </p:txBody>
      </p:sp>
      <p:sp>
        <p:nvSpPr>
          <p:cNvPr id="21515" name="Text Box 12"/>
          <p:cNvSpPr txBox="1">
            <a:spLocks noChangeArrowheads="1"/>
          </p:cNvSpPr>
          <p:nvPr/>
        </p:nvSpPr>
        <p:spPr bwMode="auto">
          <a:xfrm>
            <a:off x="3429000" y="1385888"/>
            <a:ext cx="51054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50000"/>
              </a:spcBef>
            </a:pPr>
            <a:r>
              <a:rPr lang="en-US" altLang="en-US" sz="2000" dirty="0">
                <a:latin typeface="Liberation Sans" panose="020B0604020202020204" pitchFamily="34" charset="0"/>
              </a:rPr>
              <a:t>(Assume 800 hours used in 2019)</a:t>
            </a:r>
          </a:p>
        </p:txBody>
      </p:sp>
      <p:sp>
        <p:nvSpPr>
          <p:cNvPr id="15"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4" name="Rectangle 4"/>
          <p:cNvSpPr txBox="1">
            <a:spLocks noChangeArrowheads="1"/>
          </p:cNvSpPr>
          <p:nvPr/>
        </p:nvSpPr>
        <p:spPr bwMode="auto">
          <a:xfrm>
            <a:off x="609600" y="381000"/>
            <a:ext cx="8382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0000E2"/>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dirty="0">
                <a:solidFill>
                  <a:srgbClr val="CC0000"/>
                </a:solidFill>
              </a:rPr>
              <a:t>Depreciation and Partial Periods</a:t>
            </a:r>
          </a:p>
        </p:txBody>
      </p:sp>
      <p:sp>
        <p:nvSpPr>
          <p:cNvPr id="1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2</a:t>
            </a:r>
          </a:p>
        </p:txBody>
      </p:sp>
    </p:spTree>
    <p:extLst>
      <p:ext uri="{BB962C8B-B14F-4D97-AF65-F5344CB8AC3E}">
        <p14:creationId xmlns:p14="http://schemas.microsoft.com/office/powerpoint/2010/main" val="1755793070"/>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EECD20-2EA7-436A-A678-E41D52096818}"/>
              </a:ext>
            </a:extLst>
          </p:cNvPr>
          <p:cNvSpPr>
            <a:spLocks noGrp="1"/>
          </p:cNvSpPr>
          <p:nvPr>
            <p:ph idx="1"/>
          </p:nvPr>
        </p:nvSpPr>
        <p:spPr>
          <a:xfrm>
            <a:off x="419100" y="1143000"/>
            <a:ext cx="8382000" cy="4800600"/>
          </a:xfrm>
        </p:spPr>
        <p:txBody>
          <a:bodyPr/>
          <a:lstStyle/>
          <a:p>
            <a:pPr marL="0" indent="0">
              <a:buNone/>
            </a:pPr>
            <a:endParaRPr lang="en-US" dirty="0"/>
          </a:p>
        </p:txBody>
      </p:sp>
      <p:pic>
        <p:nvPicPr>
          <p:cNvPr id="18" name="Picture 17">
            <a:extLst>
              <a:ext uri="{FF2B5EF4-FFF2-40B4-BE49-F238E27FC236}">
                <a16:creationId xmlns:a16="http://schemas.microsoft.com/office/drawing/2014/main" id="{2059370D-A230-4ED0-87AF-A36D1287D954}"/>
              </a:ext>
            </a:extLst>
          </p:cNvPr>
          <p:cNvPicPr>
            <a:picLocks noChangeAspect="1"/>
          </p:cNvPicPr>
          <p:nvPr/>
        </p:nvPicPr>
        <p:blipFill>
          <a:blip r:embed="rId2"/>
          <a:stretch>
            <a:fillRect/>
          </a:stretch>
        </p:blipFill>
        <p:spPr>
          <a:xfrm>
            <a:off x="419100" y="2133600"/>
            <a:ext cx="8534400" cy="1568970"/>
          </a:xfrm>
          <a:prstGeom prst="rect">
            <a:avLst/>
          </a:prstGeom>
        </p:spPr>
      </p:pic>
      <p:sp>
        <p:nvSpPr>
          <p:cNvPr id="3" name="Rectangle 2">
            <a:extLst>
              <a:ext uri="{FF2B5EF4-FFF2-40B4-BE49-F238E27FC236}">
                <a16:creationId xmlns:a16="http://schemas.microsoft.com/office/drawing/2014/main" id="{74FBEE1B-5198-485E-9EF1-22D5FD4C14A1}"/>
              </a:ext>
            </a:extLst>
          </p:cNvPr>
          <p:cNvSpPr txBox="1">
            <a:spLocks noChangeArrowheads="1"/>
          </p:cNvSpPr>
          <p:nvPr/>
        </p:nvSpPr>
        <p:spPr bwMode="auto">
          <a:xfrm>
            <a:off x="723900" y="2258585"/>
            <a:ext cx="8229600" cy="1443985"/>
          </a:xfrm>
          <a:prstGeom prst="rect">
            <a:avLst/>
          </a:prstGeom>
          <a:noFill/>
          <a:ln w="12700" cap="flat" cmpd="sng" algn="ctr">
            <a:solidFill>
              <a:schemeClr val="bg1"/>
            </a:solidFill>
            <a:prstDash val="solid"/>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a:lstStyle>
          <a:p>
            <a:pPr marL="0" marR="0" lvl="0" indent="0" algn="ctr" defTabSz="914400" rtl="0" eaLnBrk="0" fontAlgn="base" latinLnBrk="0" hangingPunct="0">
              <a:lnSpc>
                <a:spcPct val="100000"/>
              </a:lnSpc>
              <a:spcBef>
                <a:spcPts val="0"/>
              </a:spcBef>
              <a:spcAft>
                <a:spcPct val="0"/>
              </a:spcAft>
              <a:buClr>
                <a:srgbClr val="CC0000"/>
              </a:buClr>
              <a:buSzTx/>
              <a:buFont typeface="Wingdings" pitchFamily="2" charset="2"/>
              <a:buNone/>
              <a:tabLst/>
              <a:defRPr/>
            </a:pPr>
            <a:r>
              <a:rPr kumimoji="0" lang="en-US" altLang="en-US" sz="3200" b="1" i="0" u="none" strike="noStrike" kern="1200" cap="none" spc="0" normalizeH="0" baseline="0" noProof="0" dirty="0">
                <a:ln>
                  <a:noFill/>
                </a:ln>
                <a:solidFill>
                  <a:srgbClr val="CC0000"/>
                </a:solidFill>
                <a:effectLst/>
                <a:uLnTx/>
                <a:uFillTx/>
                <a:latin typeface="Liberation Sans" panose="020B0604020202020204" pitchFamily="34" charset="0"/>
                <a:ea typeface="+mn-ea"/>
                <a:cs typeface="+mn-cs"/>
              </a:rPr>
              <a:t>LEARNING OBJECTIVE 1</a:t>
            </a:r>
            <a:endParaRPr kumimoji="0" lang="en-US" sz="3200" b="0" i="0" u="none" strike="noStrike" kern="0" cap="none" spc="0" normalizeH="0" baseline="0" noProof="0" dirty="0">
              <a:ln>
                <a:noFill/>
              </a:ln>
              <a:solidFill>
                <a:srgbClr val="EEECE1"/>
              </a:solidFill>
              <a:effectLst/>
              <a:uLnTx/>
              <a:uFillTx/>
              <a:latin typeface="Liberation Sans" panose="020B0604020202020204" pitchFamily="34" charset="0"/>
              <a:ea typeface="+mn-ea"/>
              <a:cs typeface="+mn-cs"/>
            </a:endParaRPr>
          </a:p>
          <a:p>
            <a:pPr marL="0" marR="0" lvl="0" indent="0" algn="ctr" defTabSz="914400" rtl="0" eaLnBrk="0" fontAlgn="base" latinLnBrk="0" hangingPunct="0">
              <a:lnSpc>
                <a:spcPct val="100000"/>
              </a:lnSpc>
              <a:spcBef>
                <a:spcPts val="0"/>
              </a:spcBef>
              <a:spcAft>
                <a:spcPct val="0"/>
              </a:spcAft>
              <a:buClr>
                <a:srgbClr val="CC0000"/>
              </a:buClr>
              <a:buSzTx/>
              <a:buFont typeface="Wingdings" pitchFamily="2" charset="2"/>
              <a:buNone/>
              <a:tabLst/>
              <a:defRPr/>
            </a:pPr>
            <a:r>
              <a:rPr kumimoji="0" lang="en-US" sz="2800" b="0" i="0" u="none" strike="noStrike" kern="0" cap="none" spc="0" normalizeH="0" baseline="0" noProof="0" dirty="0">
                <a:ln>
                  <a:noFill/>
                </a:ln>
                <a:solidFill>
                  <a:srgbClr val="0070C0">
                    <a:lumMod val="50000"/>
                  </a:srgbClr>
                </a:solidFill>
                <a:effectLst/>
                <a:uLnTx/>
                <a:uFillTx/>
                <a:latin typeface="Liberation Sans" panose="020B0604020202020204" pitchFamily="34" charset="0"/>
                <a:ea typeface="+mn-ea"/>
                <a:cs typeface="+mn-cs"/>
              </a:rPr>
              <a:t>Describe depreciation concepts and methods of depreciation.</a:t>
            </a:r>
          </a:p>
        </p:txBody>
      </p:sp>
      <p:cxnSp>
        <p:nvCxnSpPr>
          <p:cNvPr id="4" name="Straight Connector 3">
            <a:extLst>
              <a:ext uri="{FF2B5EF4-FFF2-40B4-BE49-F238E27FC236}">
                <a16:creationId xmlns:a16="http://schemas.microsoft.com/office/drawing/2014/main" id="{2F16DEBF-762F-4079-A866-DB033614FC7F}"/>
              </a:ext>
            </a:extLst>
          </p:cNvPr>
          <p:cNvCxnSpPr/>
          <p:nvPr/>
        </p:nvCxnSpPr>
        <p:spPr bwMode="auto">
          <a:xfrm>
            <a:off x="457200" y="2133600"/>
            <a:ext cx="83439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4">
            <a:extLst>
              <a:ext uri="{FF2B5EF4-FFF2-40B4-BE49-F238E27FC236}">
                <a16:creationId xmlns:a16="http://schemas.microsoft.com/office/drawing/2014/main" id="{4B85920B-8195-4BF9-97D6-77484358D4B3}"/>
              </a:ext>
            </a:extLst>
          </p:cNvPr>
          <p:cNvCxnSpPr/>
          <p:nvPr/>
        </p:nvCxnSpPr>
        <p:spPr bwMode="auto">
          <a:xfrm flipV="1">
            <a:off x="457200" y="3733800"/>
            <a:ext cx="8343900" cy="22589"/>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1326148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4"/>
          <p:cNvSpPr txBox="1">
            <a:spLocks noChangeArrowheads="1"/>
          </p:cNvSpPr>
          <p:nvPr/>
        </p:nvSpPr>
        <p:spPr bwMode="auto">
          <a:xfrm>
            <a:off x="609600" y="1304925"/>
            <a:ext cx="59436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30000"/>
              </a:spcBef>
              <a:spcAft>
                <a:spcPct val="20000"/>
              </a:spcAft>
              <a:buSzPct val="80000"/>
            </a:pPr>
            <a:r>
              <a:rPr lang="en-US" altLang="en-US" sz="2600" dirty="0">
                <a:solidFill>
                  <a:schemeClr val="tx1"/>
                </a:solidFill>
                <a:latin typeface="Liberation Sans" panose="020B0604020202020204" pitchFamily="34" charset="0"/>
              </a:rPr>
              <a:t>Sum-of-the-Years’-Digits Method</a:t>
            </a:r>
          </a:p>
        </p:txBody>
      </p:sp>
      <p:graphicFrame>
        <p:nvGraphicFramePr>
          <p:cNvPr id="22531" name="Object 5"/>
          <p:cNvGraphicFramePr>
            <a:graphicFrameLocks noChangeAspect="1"/>
          </p:cNvGraphicFramePr>
          <p:nvPr>
            <p:extLst>
              <p:ext uri="{D42A27DB-BD31-4B8C-83A1-F6EECF244321}">
                <p14:modId xmlns:p14="http://schemas.microsoft.com/office/powerpoint/2010/main" val="3748646268"/>
              </p:ext>
            </p:extLst>
          </p:nvPr>
        </p:nvGraphicFramePr>
        <p:xfrm>
          <a:off x="381000" y="1924050"/>
          <a:ext cx="8462963" cy="4489450"/>
        </p:xfrm>
        <a:graphic>
          <a:graphicData uri="http://schemas.openxmlformats.org/presentationml/2006/ole">
            <mc:AlternateContent xmlns:mc="http://schemas.openxmlformats.org/markup-compatibility/2006">
              <mc:Choice xmlns:v="urn:schemas-microsoft-com:vml" Requires="v">
                <p:oleObj name="Worksheet" r:id="rId3" imgW="6206133" imgH="3297951" progId="Excel.Sheet.8">
                  <p:embed/>
                </p:oleObj>
              </mc:Choice>
              <mc:Fallback>
                <p:oleObj name="Worksheet" r:id="rId3" imgW="6206133" imgH="3297951" progId="Excel.Sheet.8">
                  <p:embed/>
                  <p:pic>
                    <p:nvPicPr>
                      <p:cNvPr id="22531" name="Object 5"/>
                      <p:cNvPicPr>
                        <a:picLocks noChangeAspect="1" noChangeArrowheads="1"/>
                      </p:cNvPicPr>
                      <p:nvPr/>
                    </p:nvPicPr>
                    <p:blipFill>
                      <a:blip r:embed="rId4"/>
                      <a:srcRect/>
                      <a:stretch>
                        <a:fillRect/>
                      </a:stretch>
                    </p:blipFill>
                    <p:spPr bwMode="auto">
                      <a:xfrm>
                        <a:off x="381000" y="1924050"/>
                        <a:ext cx="8462963" cy="4489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9127" name="Rectangle 7"/>
          <p:cNvSpPr>
            <a:spLocks noChangeArrowheads="1"/>
          </p:cNvSpPr>
          <p:nvPr/>
        </p:nvSpPr>
        <p:spPr bwMode="auto">
          <a:xfrm>
            <a:off x="2819400" y="2902911"/>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22534" name="Text Box 8"/>
          <p:cNvSpPr txBox="1">
            <a:spLocks noChangeArrowheads="1"/>
          </p:cNvSpPr>
          <p:nvPr/>
        </p:nvSpPr>
        <p:spPr bwMode="auto">
          <a:xfrm>
            <a:off x="6705600" y="1235075"/>
            <a:ext cx="2057400" cy="669925"/>
          </a:xfrm>
          <a:prstGeom prst="rect">
            <a:avLst/>
          </a:prstGeom>
          <a:solidFill>
            <a:srgbClr val="FBF5C9"/>
          </a:solidFill>
          <a:ln w="28575" cap="sq">
            <a:solidFill>
              <a:schemeClr val="tx1"/>
            </a:solidFill>
            <a:miter lim="800000"/>
            <a:headEnd/>
            <a:tailEnd/>
          </a:ln>
          <a:effec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r>
              <a:rPr lang="en-US" altLang="en-US" dirty="0">
                <a:latin typeface="Liberation Sans" panose="020B0604020202020204" pitchFamily="34" charset="0"/>
              </a:rPr>
              <a:t>5/12 = .416667</a:t>
            </a:r>
          </a:p>
          <a:p>
            <a:r>
              <a:rPr lang="en-US" altLang="en-US" dirty="0">
                <a:latin typeface="Liberation Sans" panose="020B0604020202020204" pitchFamily="34" charset="0"/>
              </a:rPr>
              <a:t>7/12 = .583333</a:t>
            </a:r>
          </a:p>
        </p:txBody>
      </p:sp>
      <p:sp>
        <p:nvSpPr>
          <p:cNvPr id="1029129" name="Rectangle 9"/>
          <p:cNvSpPr>
            <a:spLocks noChangeArrowheads="1"/>
          </p:cNvSpPr>
          <p:nvPr/>
        </p:nvSpPr>
        <p:spPr bwMode="auto">
          <a:xfrm>
            <a:off x="4191000" y="2902911"/>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30" name="Rectangle 10"/>
          <p:cNvSpPr>
            <a:spLocks noChangeArrowheads="1"/>
          </p:cNvSpPr>
          <p:nvPr/>
        </p:nvSpPr>
        <p:spPr bwMode="auto">
          <a:xfrm>
            <a:off x="5486400" y="2902911"/>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31" name="Rectangle 11"/>
          <p:cNvSpPr>
            <a:spLocks noChangeArrowheads="1"/>
          </p:cNvSpPr>
          <p:nvPr/>
        </p:nvSpPr>
        <p:spPr bwMode="auto">
          <a:xfrm>
            <a:off x="6533532" y="2902911"/>
            <a:ext cx="117348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32" name="Rectangle 12"/>
          <p:cNvSpPr>
            <a:spLocks noChangeArrowheads="1"/>
          </p:cNvSpPr>
          <p:nvPr/>
        </p:nvSpPr>
        <p:spPr bwMode="auto">
          <a:xfrm>
            <a:off x="7772400" y="2902911"/>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33" name="Rectangle 13"/>
          <p:cNvSpPr>
            <a:spLocks noChangeArrowheads="1"/>
          </p:cNvSpPr>
          <p:nvPr/>
        </p:nvSpPr>
        <p:spPr bwMode="auto">
          <a:xfrm>
            <a:off x="2819400" y="3314074"/>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34" name="Rectangle 14"/>
          <p:cNvSpPr>
            <a:spLocks noChangeArrowheads="1"/>
          </p:cNvSpPr>
          <p:nvPr/>
        </p:nvSpPr>
        <p:spPr bwMode="auto">
          <a:xfrm>
            <a:off x="4191000" y="3314074"/>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35" name="Rectangle 15"/>
          <p:cNvSpPr>
            <a:spLocks noChangeArrowheads="1"/>
          </p:cNvSpPr>
          <p:nvPr/>
        </p:nvSpPr>
        <p:spPr bwMode="auto">
          <a:xfrm>
            <a:off x="5486400" y="3314074"/>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36" name="Rectangle 16"/>
          <p:cNvSpPr>
            <a:spLocks noChangeArrowheads="1"/>
          </p:cNvSpPr>
          <p:nvPr/>
        </p:nvSpPr>
        <p:spPr bwMode="auto">
          <a:xfrm>
            <a:off x="6629400" y="3314074"/>
            <a:ext cx="10668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37" name="Rectangle 17"/>
          <p:cNvSpPr>
            <a:spLocks noChangeArrowheads="1"/>
          </p:cNvSpPr>
          <p:nvPr/>
        </p:nvSpPr>
        <p:spPr bwMode="auto">
          <a:xfrm>
            <a:off x="7772400" y="3314074"/>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38" name="Rectangle 18"/>
          <p:cNvSpPr>
            <a:spLocks noChangeArrowheads="1"/>
          </p:cNvSpPr>
          <p:nvPr/>
        </p:nvSpPr>
        <p:spPr bwMode="auto">
          <a:xfrm>
            <a:off x="2819400" y="3712536"/>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39" name="Rectangle 19"/>
          <p:cNvSpPr>
            <a:spLocks noChangeArrowheads="1"/>
          </p:cNvSpPr>
          <p:nvPr/>
        </p:nvSpPr>
        <p:spPr bwMode="auto">
          <a:xfrm>
            <a:off x="4191000" y="3712536"/>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40" name="Rectangle 20"/>
          <p:cNvSpPr>
            <a:spLocks noChangeArrowheads="1"/>
          </p:cNvSpPr>
          <p:nvPr/>
        </p:nvSpPr>
        <p:spPr bwMode="auto">
          <a:xfrm>
            <a:off x="5486400" y="3712536"/>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41" name="Rectangle 21"/>
          <p:cNvSpPr>
            <a:spLocks noChangeArrowheads="1"/>
          </p:cNvSpPr>
          <p:nvPr/>
        </p:nvSpPr>
        <p:spPr bwMode="auto">
          <a:xfrm>
            <a:off x="6629400" y="3712536"/>
            <a:ext cx="10668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42" name="Rectangle 22"/>
          <p:cNvSpPr>
            <a:spLocks noChangeArrowheads="1"/>
          </p:cNvSpPr>
          <p:nvPr/>
        </p:nvSpPr>
        <p:spPr bwMode="auto">
          <a:xfrm>
            <a:off x="7772400" y="3712536"/>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43" name="Rectangle 23"/>
          <p:cNvSpPr>
            <a:spLocks noChangeArrowheads="1"/>
          </p:cNvSpPr>
          <p:nvPr/>
        </p:nvSpPr>
        <p:spPr bwMode="auto">
          <a:xfrm>
            <a:off x="2819400" y="4093536"/>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44" name="Rectangle 24"/>
          <p:cNvSpPr>
            <a:spLocks noChangeArrowheads="1"/>
          </p:cNvSpPr>
          <p:nvPr/>
        </p:nvSpPr>
        <p:spPr bwMode="auto">
          <a:xfrm>
            <a:off x="4191000" y="4093536"/>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45" name="Rectangle 25"/>
          <p:cNvSpPr>
            <a:spLocks noChangeArrowheads="1"/>
          </p:cNvSpPr>
          <p:nvPr/>
        </p:nvSpPr>
        <p:spPr bwMode="auto">
          <a:xfrm>
            <a:off x="5486400" y="4093536"/>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46" name="Rectangle 26"/>
          <p:cNvSpPr>
            <a:spLocks noChangeArrowheads="1"/>
          </p:cNvSpPr>
          <p:nvPr/>
        </p:nvSpPr>
        <p:spPr bwMode="auto">
          <a:xfrm>
            <a:off x="6629400" y="4093536"/>
            <a:ext cx="10668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47" name="Rectangle 27"/>
          <p:cNvSpPr>
            <a:spLocks noChangeArrowheads="1"/>
          </p:cNvSpPr>
          <p:nvPr/>
        </p:nvSpPr>
        <p:spPr bwMode="auto">
          <a:xfrm>
            <a:off x="7772400" y="4093536"/>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48" name="Rectangle 28"/>
          <p:cNvSpPr>
            <a:spLocks noChangeArrowheads="1"/>
          </p:cNvSpPr>
          <p:nvPr/>
        </p:nvSpPr>
        <p:spPr bwMode="auto">
          <a:xfrm>
            <a:off x="2819400" y="4493586"/>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49" name="Rectangle 29"/>
          <p:cNvSpPr>
            <a:spLocks noChangeArrowheads="1"/>
          </p:cNvSpPr>
          <p:nvPr/>
        </p:nvSpPr>
        <p:spPr bwMode="auto">
          <a:xfrm>
            <a:off x="4191000" y="4493586"/>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50" name="Rectangle 30"/>
          <p:cNvSpPr>
            <a:spLocks noChangeArrowheads="1"/>
          </p:cNvSpPr>
          <p:nvPr/>
        </p:nvSpPr>
        <p:spPr bwMode="auto">
          <a:xfrm>
            <a:off x="5486400" y="4493586"/>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51" name="Rectangle 31"/>
          <p:cNvSpPr>
            <a:spLocks noChangeArrowheads="1"/>
          </p:cNvSpPr>
          <p:nvPr/>
        </p:nvSpPr>
        <p:spPr bwMode="auto">
          <a:xfrm>
            <a:off x="6629400" y="4493586"/>
            <a:ext cx="10668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52" name="Rectangle 32"/>
          <p:cNvSpPr>
            <a:spLocks noChangeArrowheads="1"/>
          </p:cNvSpPr>
          <p:nvPr/>
        </p:nvSpPr>
        <p:spPr bwMode="auto">
          <a:xfrm>
            <a:off x="7772400" y="4493586"/>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53" name="Rectangle 33"/>
          <p:cNvSpPr>
            <a:spLocks noChangeArrowheads="1"/>
          </p:cNvSpPr>
          <p:nvPr/>
        </p:nvSpPr>
        <p:spPr bwMode="auto">
          <a:xfrm>
            <a:off x="2819400" y="4895224"/>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54" name="Rectangle 34"/>
          <p:cNvSpPr>
            <a:spLocks noChangeArrowheads="1"/>
          </p:cNvSpPr>
          <p:nvPr/>
        </p:nvSpPr>
        <p:spPr bwMode="auto">
          <a:xfrm>
            <a:off x="4191000" y="4895224"/>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55" name="Rectangle 35"/>
          <p:cNvSpPr>
            <a:spLocks noChangeArrowheads="1"/>
          </p:cNvSpPr>
          <p:nvPr/>
        </p:nvSpPr>
        <p:spPr bwMode="auto">
          <a:xfrm>
            <a:off x="5486400" y="4895224"/>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56" name="Rectangle 36"/>
          <p:cNvSpPr>
            <a:spLocks noChangeArrowheads="1"/>
          </p:cNvSpPr>
          <p:nvPr/>
        </p:nvSpPr>
        <p:spPr bwMode="auto">
          <a:xfrm>
            <a:off x="6629400" y="4895224"/>
            <a:ext cx="10668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57" name="Rectangle 37"/>
          <p:cNvSpPr>
            <a:spLocks noChangeArrowheads="1"/>
          </p:cNvSpPr>
          <p:nvPr/>
        </p:nvSpPr>
        <p:spPr bwMode="auto">
          <a:xfrm>
            <a:off x="7772400" y="4895224"/>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58" name="Rectangle 38"/>
          <p:cNvSpPr>
            <a:spLocks noChangeArrowheads="1"/>
          </p:cNvSpPr>
          <p:nvPr/>
        </p:nvSpPr>
        <p:spPr bwMode="auto">
          <a:xfrm>
            <a:off x="6567024" y="5176284"/>
            <a:ext cx="117348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59" name="Rectangle 39"/>
          <p:cNvSpPr>
            <a:spLocks noChangeArrowheads="1"/>
          </p:cNvSpPr>
          <p:nvPr/>
        </p:nvSpPr>
        <p:spPr bwMode="auto">
          <a:xfrm>
            <a:off x="5486400" y="5882649"/>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1029160" name="Rectangle 40"/>
          <p:cNvSpPr>
            <a:spLocks noChangeArrowheads="1"/>
          </p:cNvSpPr>
          <p:nvPr/>
        </p:nvSpPr>
        <p:spPr bwMode="auto">
          <a:xfrm>
            <a:off x="6705600" y="6150936"/>
            <a:ext cx="9906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solidFill>
                <a:schemeClr val="tx1"/>
              </a:solidFill>
              <a:effectLst>
                <a:outerShdw blurRad="38100" dist="38100" dir="2700000" algn="tl">
                  <a:srgbClr val="C0C0C0"/>
                </a:outerShdw>
              </a:effectLst>
              <a:latin typeface="Liberation Sans" panose="020B0604020202020204" pitchFamily="34" charset="0"/>
            </a:endParaRPr>
          </a:p>
        </p:txBody>
      </p:sp>
      <p:sp>
        <p:nvSpPr>
          <p:cNvPr id="42"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41" name="Rectangle 4"/>
          <p:cNvSpPr txBox="1">
            <a:spLocks noChangeArrowheads="1"/>
          </p:cNvSpPr>
          <p:nvPr/>
        </p:nvSpPr>
        <p:spPr bwMode="auto">
          <a:xfrm>
            <a:off x="609600" y="381000"/>
            <a:ext cx="8382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0000E2"/>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dirty="0">
                <a:solidFill>
                  <a:srgbClr val="CC0000"/>
                </a:solidFill>
              </a:rPr>
              <a:t>Depreciation and Partial Periods</a:t>
            </a:r>
          </a:p>
        </p:txBody>
      </p:sp>
      <p:sp>
        <p:nvSpPr>
          <p:cNvPr id="44"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2</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
                                        <p:tgtEl>
                                          <p:spTgt spid="1029127"/>
                                        </p:tgtEl>
                                      </p:cBhvr>
                                    </p:animEffect>
                                    <p:set>
                                      <p:cBhvr>
                                        <p:cTn id="7" dur="1" fill="hold">
                                          <p:stCondLst>
                                            <p:cond delay="499"/>
                                          </p:stCondLst>
                                        </p:cTn>
                                        <p:tgtEl>
                                          <p:spTgt spid="1029127"/>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029129"/>
                                        </p:tgtEl>
                                      </p:cBhvr>
                                    </p:animEffect>
                                    <p:set>
                                      <p:cBhvr>
                                        <p:cTn id="12" dur="1" fill="hold">
                                          <p:stCondLst>
                                            <p:cond delay="499"/>
                                          </p:stCondLst>
                                        </p:cTn>
                                        <p:tgtEl>
                                          <p:spTgt spid="1029129"/>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1029130"/>
                                        </p:tgtEl>
                                      </p:cBhvr>
                                    </p:animEffect>
                                    <p:set>
                                      <p:cBhvr>
                                        <p:cTn id="17" dur="1" fill="hold">
                                          <p:stCondLst>
                                            <p:cond delay="499"/>
                                          </p:stCondLst>
                                        </p:cTn>
                                        <p:tgtEl>
                                          <p:spTgt spid="1029130"/>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1029131"/>
                                        </p:tgtEl>
                                      </p:cBhvr>
                                    </p:animEffect>
                                    <p:set>
                                      <p:cBhvr>
                                        <p:cTn id="22" dur="1" fill="hold">
                                          <p:stCondLst>
                                            <p:cond delay="499"/>
                                          </p:stCondLst>
                                        </p:cTn>
                                        <p:tgtEl>
                                          <p:spTgt spid="1029131"/>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8" fill="hold" grpId="0" nodeType="clickEffect">
                                  <p:stCondLst>
                                    <p:cond delay="0"/>
                                  </p:stCondLst>
                                  <p:childTnLst>
                                    <p:animEffect transition="out" filter="wipe(left)">
                                      <p:cBhvr>
                                        <p:cTn id="26" dur="500"/>
                                        <p:tgtEl>
                                          <p:spTgt spid="1029132"/>
                                        </p:tgtEl>
                                      </p:cBhvr>
                                    </p:animEffect>
                                    <p:set>
                                      <p:cBhvr>
                                        <p:cTn id="27" dur="1" fill="hold">
                                          <p:stCondLst>
                                            <p:cond delay="499"/>
                                          </p:stCondLst>
                                        </p:cTn>
                                        <p:tgtEl>
                                          <p:spTgt spid="1029132"/>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8" fill="hold" grpId="0" nodeType="clickEffect">
                                  <p:stCondLst>
                                    <p:cond delay="0"/>
                                  </p:stCondLst>
                                  <p:childTnLst>
                                    <p:animEffect transition="out" filter="wipe(left)">
                                      <p:cBhvr>
                                        <p:cTn id="31" dur="500"/>
                                        <p:tgtEl>
                                          <p:spTgt spid="1029159"/>
                                        </p:tgtEl>
                                      </p:cBhvr>
                                    </p:animEffect>
                                    <p:set>
                                      <p:cBhvr>
                                        <p:cTn id="32" dur="1" fill="hold">
                                          <p:stCondLst>
                                            <p:cond delay="499"/>
                                          </p:stCondLst>
                                        </p:cTn>
                                        <p:tgtEl>
                                          <p:spTgt spid="1029159"/>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xit" presetSubtype="8" fill="hold" grpId="0" nodeType="clickEffect">
                                  <p:stCondLst>
                                    <p:cond delay="0"/>
                                  </p:stCondLst>
                                  <p:childTnLst>
                                    <p:animEffect transition="out" filter="wipe(left)">
                                      <p:cBhvr>
                                        <p:cTn id="36" dur="500"/>
                                        <p:tgtEl>
                                          <p:spTgt spid="1029160"/>
                                        </p:tgtEl>
                                      </p:cBhvr>
                                    </p:animEffect>
                                    <p:set>
                                      <p:cBhvr>
                                        <p:cTn id="37" dur="1" fill="hold">
                                          <p:stCondLst>
                                            <p:cond delay="499"/>
                                          </p:stCondLst>
                                        </p:cTn>
                                        <p:tgtEl>
                                          <p:spTgt spid="1029160"/>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xit" presetSubtype="8" fill="hold" grpId="0" nodeType="clickEffect">
                                  <p:stCondLst>
                                    <p:cond delay="0"/>
                                  </p:stCondLst>
                                  <p:childTnLst>
                                    <p:animEffect transition="out" filter="wipe(left)">
                                      <p:cBhvr>
                                        <p:cTn id="41" dur="500"/>
                                        <p:tgtEl>
                                          <p:spTgt spid="1029133"/>
                                        </p:tgtEl>
                                      </p:cBhvr>
                                    </p:animEffect>
                                    <p:set>
                                      <p:cBhvr>
                                        <p:cTn id="42" dur="1" fill="hold">
                                          <p:stCondLst>
                                            <p:cond delay="499"/>
                                          </p:stCondLst>
                                        </p:cTn>
                                        <p:tgtEl>
                                          <p:spTgt spid="1029133"/>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8" fill="hold" grpId="0" nodeType="clickEffect">
                                  <p:stCondLst>
                                    <p:cond delay="0"/>
                                  </p:stCondLst>
                                  <p:childTnLst>
                                    <p:animEffect transition="out" filter="wipe(left)">
                                      <p:cBhvr>
                                        <p:cTn id="46" dur="500"/>
                                        <p:tgtEl>
                                          <p:spTgt spid="1029134"/>
                                        </p:tgtEl>
                                      </p:cBhvr>
                                    </p:animEffect>
                                    <p:set>
                                      <p:cBhvr>
                                        <p:cTn id="47" dur="1" fill="hold">
                                          <p:stCondLst>
                                            <p:cond delay="499"/>
                                          </p:stCondLst>
                                        </p:cTn>
                                        <p:tgtEl>
                                          <p:spTgt spid="1029134"/>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xit" presetSubtype="8" fill="hold" grpId="0" nodeType="clickEffect">
                                  <p:stCondLst>
                                    <p:cond delay="0"/>
                                  </p:stCondLst>
                                  <p:childTnLst>
                                    <p:animEffect transition="out" filter="wipe(left)">
                                      <p:cBhvr>
                                        <p:cTn id="51" dur="500"/>
                                        <p:tgtEl>
                                          <p:spTgt spid="1029135"/>
                                        </p:tgtEl>
                                      </p:cBhvr>
                                    </p:animEffect>
                                    <p:set>
                                      <p:cBhvr>
                                        <p:cTn id="52" dur="1" fill="hold">
                                          <p:stCondLst>
                                            <p:cond delay="499"/>
                                          </p:stCondLst>
                                        </p:cTn>
                                        <p:tgtEl>
                                          <p:spTgt spid="1029135"/>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xit" presetSubtype="8" fill="hold" grpId="0" nodeType="clickEffect">
                                  <p:stCondLst>
                                    <p:cond delay="0"/>
                                  </p:stCondLst>
                                  <p:childTnLst>
                                    <p:animEffect transition="out" filter="wipe(left)">
                                      <p:cBhvr>
                                        <p:cTn id="56" dur="500"/>
                                        <p:tgtEl>
                                          <p:spTgt spid="1029136"/>
                                        </p:tgtEl>
                                      </p:cBhvr>
                                    </p:animEffect>
                                    <p:set>
                                      <p:cBhvr>
                                        <p:cTn id="57" dur="1" fill="hold">
                                          <p:stCondLst>
                                            <p:cond delay="499"/>
                                          </p:stCondLst>
                                        </p:cTn>
                                        <p:tgtEl>
                                          <p:spTgt spid="1029136"/>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xit" presetSubtype="8" fill="hold" grpId="0" nodeType="clickEffect">
                                  <p:stCondLst>
                                    <p:cond delay="0"/>
                                  </p:stCondLst>
                                  <p:childTnLst>
                                    <p:animEffect transition="out" filter="wipe(left)">
                                      <p:cBhvr>
                                        <p:cTn id="61" dur="500"/>
                                        <p:tgtEl>
                                          <p:spTgt spid="1029137"/>
                                        </p:tgtEl>
                                      </p:cBhvr>
                                    </p:animEffect>
                                    <p:set>
                                      <p:cBhvr>
                                        <p:cTn id="62" dur="1" fill="hold">
                                          <p:stCondLst>
                                            <p:cond delay="499"/>
                                          </p:stCondLst>
                                        </p:cTn>
                                        <p:tgtEl>
                                          <p:spTgt spid="1029137"/>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xit" presetSubtype="8" fill="hold" grpId="0" nodeType="clickEffect">
                                  <p:stCondLst>
                                    <p:cond delay="0"/>
                                  </p:stCondLst>
                                  <p:childTnLst>
                                    <p:animEffect transition="out" filter="wipe(left)">
                                      <p:cBhvr>
                                        <p:cTn id="66" dur="500"/>
                                        <p:tgtEl>
                                          <p:spTgt spid="1029138"/>
                                        </p:tgtEl>
                                      </p:cBhvr>
                                    </p:animEffect>
                                    <p:set>
                                      <p:cBhvr>
                                        <p:cTn id="67" dur="1" fill="hold">
                                          <p:stCondLst>
                                            <p:cond delay="499"/>
                                          </p:stCondLst>
                                        </p:cTn>
                                        <p:tgtEl>
                                          <p:spTgt spid="1029138"/>
                                        </p:tgtEl>
                                        <p:attrNameLst>
                                          <p:attrName>style.visibility</p:attrName>
                                        </p:attrNameLst>
                                      </p:cBhvr>
                                      <p:to>
                                        <p:strVal val="hidden"/>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xit" presetSubtype="8" fill="hold" grpId="0" nodeType="clickEffect">
                                  <p:stCondLst>
                                    <p:cond delay="0"/>
                                  </p:stCondLst>
                                  <p:childTnLst>
                                    <p:animEffect transition="out" filter="wipe(left)">
                                      <p:cBhvr>
                                        <p:cTn id="71" dur="500"/>
                                        <p:tgtEl>
                                          <p:spTgt spid="1029139"/>
                                        </p:tgtEl>
                                      </p:cBhvr>
                                    </p:animEffect>
                                    <p:set>
                                      <p:cBhvr>
                                        <p:cTn id="72" dur="1" fill="hold">
                                          <p:stCondLst>
                                            <p:cond delay="499"/>
                                          </p:stCondLst>
                                        </p:cTn>
                                        <p:tgtEl>
                                          <p:spTgt spid="1029139"/>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xit" presetSubtype="8" fill="hold" grpId="0" nodeType="clickEffect">
                                  <p:stCondLst>
                                    <p:cond delay="0"/>
                                  </p:stCondLst>
                                  <p:childTnLst>
                                    <p:animEffect transition="out" filter="wipe(left)">
                                      <p:cBhvr>
                                        <p:cTn id="76" dur="500"/>
                                        <p:tgtEl>
                                          <p:spTgt spid="1029140"/>
                                        </p:tgtEl>
                                      </p:cBhvr>
                                    </p:animEffect>
                                    <p:set>
                                      <p:cBhvr>
                                        <p:cTn id="77" dur="1" fill="hold">
                                          <p:stCondLst>
                                            <p:cond delay="499"/>
                                          </p:stCondLst>
                                        </p:cTn>
                                        <p:tgtEl>
                                          <p:spTgt spid="1029140"/>
                                        </p:tgtEl>
                                        <p:attrNameLst>
                                          <p:attrName>style.visibility</p:attrName>
                                        </p:attrNameLst>
                                      </p:cBhvr>
                                      <p:to>
                                        <p:strVal val="hidden"/>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xit" presetSubtype="8" fill="hold" grpId="0" nodeType="clickEffect">
                                  <p:stCondLst>
                                    <p:cond delay="0"/>
                                  </p:stCondLst>
                                  <p:childTnLst>
                                    <p:animEffect transition="out" filter="wipe(left)">
                                      <p:cBhvr>
                                        <p:cTn id="81" dur="500"/>
                                        <p:tgtEl>
                                          <p:spTgt spid="1029141"/>
                                        </p:tgtEl>
                                      </p:cBhvr>
                                    </p:animEffect>
                                    <p:set>
                                      <p:cBhvr>
                                        <p:cTn id="82" dur="1" fill="hold">
                                          <p:stCondLst>
                                            <p:cond delay="499"/>
                                          </p:stCondLst>
                                        </p:cTn>
                                        <p:tgtEl>
                                          <p:spTgt spid="1029141"/>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xit" presetSubtype="8" fill="hold" grpId="0" nodeType="clickEffect">
                                  <p:stCondLst>
                                    <p:cond delay="0"/>
                                  </p:stCondLst>
                                  <p:childTnLst>
                                    <p:animEffect transition="out" filter="wipe(left)">
                                      <p:cBhvr>
                                        <p:cTn id="86" dur="500"/>
                                        <p:tgtEl>
                                          <p:spTgt spid="1029142"/>
                                        </p:tgtEl>
                                      </p:cBhvr>
                                    </p:animEffect>
                                    <p:set>
                                      <p:cBhvr>
                                        <p:cTn id="87" dur="1" fill="hold">
                                          <p:stCondLst>
                                            <p:cond delay="499"/>
                                          </p:stCondLst>
                                        </p:cTn>
                                        <p:tgtEl>
                                          <p:spTgt spid="1029142"/>
                                        </p:tgtEl>
                                        <p:attrNameLst>
                                          <p:attrName>style.visibility</p:attrName>
                                        </p:attrNameLst>
                                      </p:cBhvr>
                                      <p:to>
                                        <p:strVal val="hidden"/>
                                      </p:to>
                                    </p:se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xit" presetSubtype="8" fill="hold" grpId="0" nodeType="clickEffect">
                                  <p:stCondLst>
                                    <p:cond delay="0"/>
                                  </p:stCondLst>
                                  <p:childTnLst>
                                    <p:animEffect transition="out" filter="wipe(left)">
                                      <p:cBhvr>
                                        <p:cTn id="91" dur="500"/>
                                        <p:tgtEl>
                                          <p:spTgt spid="1029143"/>
                                        </p:tgtEl>
                                      </p:cBhvr>
                                    </p:animEffect>
                                    <p:set>
                                      <p:cBhvr>
                                        <p:cTn id="92" dur="1" fill="hold">
                                          <p:stCondLst>
                                            <p:cond delay="499"/>
                                          </p:stCondLst>
                                        </p:cTn>
                                        <p:tgtEl>
                                          <p:spTgt spid="1029143"/>
                                        </p:tgtEl>
                                        <p:attrNameLst>
                                          <p:attrName>style.visibility</p:attrName>
                                        </p:attrNameLst>
                                      </p:cBhvr>
                                      <p:to>
                                        <p:strVal val="hidden"/>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xit" presetSubtype="8" fill="hold" grpId="0" nodeType="clickEffect">
                                  <p:stCondLst>
                                    <p:cond delay="0"/>
                                  </p:stCondLst>
                                  <p:childTnLst>
                                    <p:animEffect transition="out" filter="wipe(left)">
                                      <p:cBhvr>
                                        <p:cTn id="96" dur="500"/>
                                        <p:tgtEl>
                                          <p:spTgt spid="1029144"/>
                                        </p:tgtEl>
                                      </p:cBhvr>
                                    </p:animEffect>
                                    <p:set>
                                      <p:cBhvr>
                                        <p:cTn id="97" dur="1" fill="hold">
                                          <p:stCondLst>
                                            <p:cond delay="499"/>
                                          </p:stCondLst>
                                        </p:cTn>
                                        <p:tgtEl>
                                          <p:spTgt spid="1029144"/>
                                        </p:tgtEl>
                                        <p:attrNameLst>
                                          <p:attrName>style.visibility</p:attrName>
                                        </p:attrNameLst>
                                      </p:cBhvr>
                                      <p:to>
                                        <p:strVal val="hidden"/>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xit" presetSubtype="8" fill="hold" grpId="0" nodeType="clickEffect">
                                  <p:stCondLst>
                                    <p:cond delay="0"/>
                                  </p:stCondLst>
                                  <p:childTnLst>
                                    <p:animEffect transition="out" filter="wipe(left)">
                                      <p:cBhvr>
                                        <p:cTn id="101" dur="500"/>
                                        <p:tgtEl>
                                          <p:spTgt spid="1029145"/>
                                        </p:tgtEl>
                                      </p:cBhvr>
                                    </p:animEffect>
                                    <p:set>
                                      <p:cBhvr>
                                        <p:cTn id="102" dur="1" fill="hold">
                                          <p:stCondLst>
                                            <p:cond delay="499"/>
                                          </p:stCondLst>
                                        </p:cTn>
                                        <p:tgtEl>
                                          <p:spTgt spid="1029145"/>
                                        </p:tgtEl>
                                        <p:attrNameLst>
                                          <p:attrName>style.visibility</p:attrName>
                                        </p:attrNameLst>
                                      </p:cBhvr>
                                      <p:to>
                                        <p:strVal val="hidden"/>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xit" presetSubtype="8" fill="hold" grpId="0" nodeType="clickEffect">
                                  <p:stCondLst>
                                    <p:cond delay="0"/>
                                  </p:stCondLst>
                                  <p:childTnLst>
                                    <p:animEffect transition="out" filter="wipe(left)">
                                      <p:cBhvr>
                                        <p:cTn id="106" dur="500"/>
                                        <p:tgtEl>
                                          <p:spTgt spid="1029146"/>
                                        </p:tgtEl>
                                      </p:cBhvr>
                                    </p:animEffect>
                                    <p:set>
                                      <p:cBhvr>
                                        <p:cTn id="107" dur="1" fill="hold">
                                          <p:stCondLst>
                                            <p:cond delay="499"/>
                                          </p:stCondLst>
                                        </p:cTn>
                                        <p:tgtEl>
                                          <p:spTgt spid="1029146"/>
                                        </p:tgtEl>
                                        <p:attrNameLst>
                                          <p:attrName>style.visibility</p:attrName>
                                        </p:attrNameLst>
                                      </p:cBhvr>
                                      <p:to>
                                        <p:strVal val="hidden"/>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xit" presetSubtype="8" fill="hold" grpId="0" nodeType="clickEffect">
                                  <p:stCondLst>
                                    <p:cond delay="0"/>
                                  </p:stCondLst>
                                  <p:childTnLst>
                                    <p:animEffect transition="out" filter="wipe(left)">
                                      <p:cBhvr>
                                        <p:cTn id="111" dur="500"/>
                                        <p:tgtEl>
                                          <p:spTgt spid="1029147"/>
                                        </p:tgtEl>
                                      </p:cBhvr>
                                    </p:animEffect>
                                    <p:set>
                                      <p:cBhvr>
                                        <p:cTn id="112" dur="1" fill="hold">
                                          <p:stCondLst>
                                            <p:cond delay="499"/>
                                          </p:stCondLst>
                                        </p:cTn>
                                        <p:tgtEl>
                                          <p:spTgt spid="1029147"/>
                                        </p:tgtEl>
                                        <p:attrNameLst>
                                          <p:attrName>style.visibility</p:attrName>
                                        </p:attrNameLst>
                                      </p:cBhvr>
                                      <p:to>
                                        <p:strVal val="hidden"/>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xit" presetSubtype="8" fill="hold" grpId="0" nodeType="clickEffect">
                                  <p:stCondLst>
                                    <p:cond delay="0"/>
                                  </p:stCondLst>
                                  <p:childTnLst>
                                    <p:animEffect transition="out" filter="wipe(left)">
                                      <p:cBhvr>
                                        <p:cTn id="116" dur="500"/>
                                        <p:tgtEl>
                                          <p:spTgt spid="1029148"/>
                                        </p:tgtEl>
                                      </p:cBhvr>
                                    </p:animEffect>
                                    <p:set>
                                      <p:cBhvr>
                                        <p:cTn id="117" dur="1" fill="hold">
                                          <p:stCondLst>
                                            <p:cond delay="499"/>
                                          </p:stCondLst>
                                        </p:cTn>
                                        <p:tgtEl>
                                          <p:spTgt spid="1029148"/>
                                        </p:tgtEl>
                                        <p:attrNameLst>
                                          <p:attrName>style.visibility</p:attrName>
                                        </p:attrNameLst>
                                      </p:cBhvr>
                                      <p:to>
                                        <p:strVal val="hidden"/>
                                      </p:to>
                                    </p:se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xit" presetSubtype="8" fill="hold" grpId="0" nodeType="clickEffect">
                                  <p:stCondLst>
                                    <p:cond delay="0"/>
                                  </p:stCondLst>
                                  <p:childTnLst>
                                    <p:animEffect transition="out" filter="wipe(left)">
                                      <p:cBhvr>
                                        <p:cTn id="121" dur="500"/>
                                        <p:tgtEl>
                                          <p:spTgt spid="1029149"/>
                                        </p:tgtEl>
                                      </p:cBhvr>
                                    </p:animEffect>
                                    <p:set>
                                      <p:cBhvr>
                                        <p:cTn id="122" dur="1" fill="hold">
                                          <p:stCondLst>
                                            <p:cond delay="499"/>
                                          </p:stCondLst>
                                        </p:cTn>
                                        <p:tgtEl>
                                          <p:spTgt spid="1029149"/>
                                        </p:tgtEl>
                                        <p:attrNameLst>
                                          <p:attrName>style.visibility</p:attrName>
                                        </p:attrNameLst>
                                      </p:cBhvr>
                                      <p:to>
                                        <p:strVal val="hidden"/>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xit" presetSubtype="8" fill="hold" grpId="0" nodeType="clickEffect">
                                  <p:stCondLst>
                                    <p:cond delay="0"/>
                                  </p:stCondLst>
                                  <p:childTnLst>
                                    <p:animEffect transition="out" filter="wipe(left)">
                                      <p:cBhvr>
                                        <p:cTn id="126" dur="500"/>
                                        <p:tgtEl>
                                          <p:spTgt spid="1029150"/>
                                        </p:tgtEl>
                                      </p:cBhvr>
                                    </p:animEffect>
                                    <p:set>
                                      <p:cBhvr>
                                        <p:cTn id="127" dur="1" fill="hold">
                                          <p:stCondLst>
                                            <p:cond delay="499"/>
                                          </p:stCondLst>
                                        </p:cTn>
                                        <p:tgtEl>
                                          <p:spTgt spid="1029150"/>
                                        </p:tgtEl>
                                        <p:attrNameLst>
                                          <p:attrName>style.visibility</p:attrName>
                                        </p:attrNameLst>
                                      </p:cBhvr>
                                      <p:to>
                                        <p:strVal val="hidden"/>
                                      </p:to>
                                    </p:se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xit" presetSubtype="8" fill="hold" grpId="0" nodeType="clickEffect">
                                  <p:stCondLst>
                                    <p:cond delay="0"/>
                                  </p:stCondLst>
                                  <p:childTnLst>
                                    <p:animEffect transition="out" filter="wipe(left)">
                                      <p:cBhvr>
                                        <p:cTn id="131" dur="500"/>
                                        <p:tgtEl>
                                          <p:spTgt spid="1029151"/>
                                        </p:tgtEl>
                                      </p:cBhvr>
                                    </p:animEffect>
                                    <p:set>
                                      <p:cBhvr>
                                        <p:cTn id="132" dur="1" fill="hold">
                                          <p:stCondLst>
                                            <p:cond delay="499"/>
                                          </p:stCondLst>
                                        </p:cTn>
                                        <p:tgtEl>
                                          <p:spTgt spid="1029151"/>
                                        </p:tgtEl>
                                        <p:attrNameLst>
                                          <p:attrName>style.visibility</p:attrName>
                                        </p:attrNameLst>
                                      </p:cBhvr>
                                      <p:to>
                                        <p:strVal val="hidden"/>
                                      </p:to>
                                    </p:se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xit" presetSubtype="8" fill="hold" grpId="0" nodeType="clickEffect">
                                  <p:stCondLst>
                                    <p:cond delay="0"/>
                                  </p:stCondLst>
                                  <p:childTnLst>
                                    <p:animEffect transition="out" filter="wipe(left)">
                                      <p:cBhvr>
                                        <p:cTn id="136" dur="500"/>
                                        <p:tgtEl>
                                          <p:spTgt spid="1029152"/>
                                        </p:tgtEl>
                                      </p:cBhvr>
                                    </p:animEffect>
                                    <p:set>
                                      <p:cBhvr>
                                        <p:cTn id="137" dur="1" fill="hold">
                                          <p:stCondLst>
                                            <p:cond delay="499"/>
                                          </p:stCondLst>
                                        </p:cTn>
                                        <p:tgtEl>
                                          <p:spTgt spid="1029152"/>
                                        </p:tgtEl>
                                        <p:attrNameLst>
                                          <p:attrName>style.visibility</p:attrName>
                                        </p:attrNameLst>
                                      </p:cBhvr>
                                      <p:to>
                                        <p:strVal val="hidden"/>
                                      </p:to>
                                    </p:se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xit" presetSubtype="8" fill="hold" grpId="0" nodeType="clickEffect">
                                  <p:stCondLst>
                                    <p:cond delay="0"/>
                                  </p:stCondLst>
                                  <p:childTnLst>
                                    <p:animEffect transition="out" filter="wipe(left)">
                                      <p:cBhvr>
                                        <p:cTn id="141" dur="500"/>
                                        <p:tgtEl>
                                          <p:spTgt spid="1029153"/>
                                        </p:tgtEl>
                                      </p:cBhvr>
                                    </p:animEffect>
                                    <p:set>
                                      <p:cBhvr>
                                        <p:cTn id="142" dur="1" fill="hold">
                                          <p:stCondLst>
                                            <p:cond delay="499"/>
                                          </p:stCondLst>
                                        </p:cTn>
                                        <p:tgtEl>
                                          <p:spTgt spid="1029153"/>
                                        </p:tgtEl>
                                        <p:attrNameLst>
                                          <p:attrName>style.visibility</p:attrName>
                                        </p:attrNameLst>
                                      </p:cBhvr>
                                      <p:to>
                                        <p:strVal val="hidden"/>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xit" presetSubtype="8" fill="hold" grpId="0" nodeType="clickEffect">
                                  <p:stCondLst>
                                    <p:cond delay="0"/>
                                  </p:stCondLst>
                                  <p:childTnLst>
                                    <p:animEffect transition="out" filter="wipe(left)">
                                      <p:cBhvr>
                                        <p:cTn id="146" dur="500"/>
                                        <p:tgtEl>
                                          <p:spTgt spid="1029154"/>
                                        </p:tgtEl>
                                      </p:cBhvr>
                                    </p:animEffect>
                                    <p:set>
                                      <p:cBhvr>
                                        <p:cTn id="147" dur="1" fill="hold">
                                          <p:stCondLst>
                                            <p:cond delay="499"/>
                                          </p:stCondLst>
                                        </p:cTn>
                                        <p:tgtEl>
                                          <p:spTgt spid="1029154"/>
                                        </p:tgtEl>
                                        <p:attrNameLst>
                                          <p:attrName>style.visibility</p:attrName>
                                        </p:attrNameLst>
                                      </p:cBhvr>
                                      <p:to>
                                        <p:strVal val="hidden"/>
                                      </p:to>
                                    </p:se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xit" presetSubtype="8" fill="hold" grpId="0" nodeType="clickEffect">
                                  <p:stCondLst>
                                    <p:cond delay="0"/>
                                  </p:stCondLst>
                                  <p:childTnLst>
                                    <p:animEffect transition="out" filter="wipe(left)">
                                      <p:cBhvr>
                                        <p:cTn id="151" dur="500"/>
                                        <p:tgtEl>
                                          <p:spTgt spid="1029155"/>
                                        </p:tgtEl>
                                      </p:cBhvr>
                                    </p:animEffect>
                                    <p:set>
                                      <p:cBhvr>
                                        <p:cTn id="152" dur="1" fill="hold">
                                          <p:stCondLst>
                                            <p:cond delay="499"/>
                                          </p:stCondLst>
                                        </p:cTn>
                                        <p:tgtEl>
                                          <p:spTgt spid="1029155"/>
                                        </p:tgtEl>
                                        <p:attrNameLst>
                                          <p:attrName>style.visibility</p:attrName>
                                        </p:attrNameLst>
                                      </p:cBhvr>
                                      <p:to>
                                        <p:strVal val="hidden"/>
                                      </p:to>
                                    </p:se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xit" presetSubtype="8" fill="hold" grpId="0" nodeType="clickEffect">
                                  <p:stCondLst>
                                    <p:cond delay="0"/>
                                  </p:stCondLst>
                                  <p:childTnLst>
                                    <p:animEffect transition="out" filter="wipe(left)">
                                      <p:cBhvr>
                                        <p:cTn id="156" dur="500"/>
                                        <p:tgtEl>
                                          <p:spTgt spid="1029156"/>
                                        </p:tgtEl>
                                      </p:cBhvr>
                                    </p:animEffect>
                                    <p:set>
                                      <p:cBhvr>
                                        <p:cTn id="157" dur="1" fill="hold">
                                          <p:stCondLst>
                                            <p:cond delay="499"/>
                                          </p:stCondLst>
                                        </p:cTn>
                                        <p:tgtEl>
                                          <p:spTgt spid="1029156"/>
                                        </p:tgtEl>
                                        <p:attrNameLst>
                                          <p:attrName>style.visibility</p:attrName>
                                        </p:attrNameLst>
                                      </p:cBhvr>
                                      <p:to>
                                        <p:strVal val="hidden"/>
                                      </p:to>
                                    </p:se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xit" presetSubtype="8" fill="hold" grpId="0" nodeType="clickEffect">
                                  <p:stCondLst>
                                    <p:cond delay="0"/>
                                  </p:stCondLst>
                                  <p:childTnLst>
                                    <p:animEffect transition="out" filter="wipe(left)">
                                      <p:cBhvr>
                                        <p:cTn id="161" dur="500"/>
                                        <p:tgtEl>
                                          <p:spTgt spid="1029157"/>
                                        </p:tgtEl>
                                      </p:cBhvr>
                                    </p:animEffect>
                                    <p:set>
                                      <p:cBhvr>
                                        <p:cTn id="162" dur="1" fill="hold">
                                          <p:stCondLst>
                                            <p:cond delay="499"/>
                                          </p:stCondLst>
                                        </p:cTn>
                                        <p:tgtEl>
                                          <p:spTgt spid="1029157"/>
                                        </p:tgtEl>
                                        <p:attrNameLst>
                                          <p:attrName>style.visibility</p:attrName>
                                        </p:attrNameLst>
                                      </p:cBhvr>
                                      <p:to>
                                        <p:strVal val="hidden"/>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xit" presetSubtype="8" fill="hold" grpId="0" nodeType="clickEffect">
                                  <p:stCondLst>
                                    <p:cond delay="0"/>
                                  </p:stCondLst>
                                  <p:childTnLst>
                                    <p:animEffect transition="out" filter="wipe(left)">
                                      <p:cBhvr>
                                        <p:cTn id="166" dur="500"/>
                                        <p:tgtEl>
                                          <p:spTgt spid="1029158"/>
                                        </p:tgtEl>
                                      </p:cBhvr>
                                    </p:animEffect>
                                    <p:set>
                                      <p:cBhvr>
                                        <p:cTn id="167" dur="1" fill="hold">
                                          <p:stCondLst>
                                            <p:cond delay="499"/>
                                          </p:stCondLst>
                                        </p:cTn>
                                        <p:tgtEl>
                                          <p:spTgt spid="10291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9127" grpId="0" animBg="1"/>
      <p:bldP spid="1029129" grpId="0" animBg="1"/>
      <p:bldP spid="1029130" grpId="0" animBg="1"/>
      <p:bldP spid="1029131" grpId="0" animBg="1"/>
      <p:bldP spid="1029132" grpId="0" animBg="1"/>
      <p:bldP spid="1029133" grpId="0" animBg="1"/>
      <p:bldP spid="1029134" grpId="0" animBg="1"/>
      <p:bldP spid="1029135" grpId="0" animBg="1"/>
      <p:bldP spid="1029136" grpId="0" animBg="1"/>
      <p:bldP spid="1029137" grpId="0" animBg="1"/>
      <p:bldP spid="1029138" grpId="0" animBg="1"/>
      <p:bldP spid="1029139" grpId="0" animBg="1"/>
      <p:bldP spid="1029140" grpId="0" animBg="1"/>
      <p:bldP spid="1029141" grpId="0" animBg="1"/>
      <p:bldP spid="1029142" grpId="0" animBg="1"/>
      <p:bldP spid="1029143" grpId="0" animBg="1"/>
      <p:bldP spid="1029144" grpId="0" animBg="1"/>
      <p:bldP spid="1029145" grpId="0" animBg="1"/>
      <p:bldP spid="1029146" grpId="0" animBg="1"/>
      <p:bldP spid="1029147" grpId="0" animBg="1"/>
      <p:bldP spid="1029148" grpId="0" animBg="1"/>
      <p:bldP spid="1029149" grpId="0" animBg="1"/>
      <p:bldP spid="1029150" grpId="0" animBg="1"/>
      <p:bldP spid="1029151" grpId="0" animBg="1"/>
      <p:bldP spid="1029152" grpId="0" animBg="1"/>
      <p:bldP spid="1029153" grpId="0" animBg="1"/>
      <p:bldP spid="1029154" grpId="0" animBg="1"/>
      <p:bldP spid="1029155" grpId="0" animBg="1"/>
      <p:bldP spid="1029156" grpId="0" animBg="1"/>
      <p:bldP spid="1029157" grpId="0" animBg="1"/>
      <p:bldP spid="1029158" grpId="0" animBg="1"/>
      <p:bldP spid="1029159" grpId="0" animBg="1"/>
      <p:bldP spid="102916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4"/>
          <p:cNvSpPr txBox="1">
            <a:spLocks noChangeArrowheads="1"/>
          </p:cNvSpPr>
          <p:nvPr/>
        </p:nvSpPr>
        <p:spPr bwMode="auto">
          <a:xfrm>
            <a:off x="609600" y="1304925"/>
            <a:ext cx="59436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30000"/>
              </a:spcBef>
              <a:spcAft>
                <a:spcPct val="20000"/>
              </a:spcAft>
              <a:buSzPct val="80000"/>
            </a:pPr>
            <a:r>
              <a:rPr lang="en-US" altLang="en-US" sz="2600" dirty="0">
                <a:solidFill>
                  <a:schemeClr val="tx1"/>
                </a:solidFill>
                <a:latin typeface="Liberation Sans" panose="020B0604020202020204" pitchFamily="34" charset="0"/>
              </a:rPr>
              <a:t>Sum-of-the-Years’-Digits Method</a:t>
            </a:r>
          </a:p>
        </p:txBody>
      </p:sp>
      <p:graphicFrame>
        <p:nvGraphicFramePr>
          <p:cNvPr id="22531" name="Object 5"/>
          <p:cNvGraphicFramePr>
            <a:graphicFrameLocks noChangeAspect="1"/>
          </p:cNvGraphicFramePr>
          <p:nvPr>
            <p:extLst>
              <p:ext uri="{D42A27DB-BD31-4B8C-83A1-F6EECF244321}">
                <p14:modId xmlns:p14="http://schemas.microsoft.com/office/powerpoint/2010/main" val="3590711390"/>
              </p:ext>
            </p:extLst>
          </p:nvPr>
        </p:nvGraphicFramePr>
        <p:xfrm>
          <a:off x="304799" y="1874022"/>
          <a:ext cx="8542339" cy="4552177"/>
        </p:xfrm>
        <a:graphic>
          <a:graphicData uri="http://schemas.openxmlformats.org/presentationml/2006/ole">
            <mc:AlternateContent xmlns:mc="http://schemas.openxmlformats.org/markup-compatibility/2006">
              <mc:Choice xmlns:v="urn:schemas-microsoft-com:vml" Requires="v">
                <p:oleObj name="Worksheet" r:id="rId3" imgW="6210300" imgH="3314700" progId="Excel.Sheet.8">
                  <p:embed/>
                </p:oleObj>
              </mc:Choice>
              <mc:Fallback>
                <p:oleObj name="Worksheet" r:id="rId3" imgW="6210300" imgH="3314700" progId="Excel.Sheet.8">
                  <p:embed/>
                  <p:pic>
                    <p:nvPicPr>
                      <p:cNvPr id="22531" name="Object 5"/>
                      <p:cNvPicPr>
                        <a:picLocks noChangeAspect="1" noChangeArrowheads="1"/>
                      </p:cNvPicPr>
                      <p:nvPr/>
                    </p:nvPicPr>
                    <p:blipFill>
                      <a:blip r:embed="rId4"/>
                      <a:srcRect/>
                      <a:stretch>
                        <a:fillRect/>
                      </a:stretch>
                    </p:blipFill>
                    <p:spPr bwMode="auto">
                      <a:xfrm>
                        <a:off x="304799" y="1874022"/>
                        <a:ext cx="8542339" cy="4552177"/>
                      </a:xfrm>
                      <a:prstGeom prst="rect">
                        <a:avLst/>
                      </a:prstGeom>
                      <a:noFill/>
                      <a:ln>
                        <a:noFill/>
                      </a:ln>
                      <a:effectLst/>
                    </p:spPr>
                  </p:pic>
                </p:oleObj>
              </mc:Fallback>
            </mc:AlternateContent>
          </a:graphicData>
        </a:graphic>
      </p:graphicFrame>
      <p:sp>
        <p:nvSpPr>
          <p:cNvPr id="22534" name="Text Box 8"/>
          <p:cNvSpPr txBox="1">
            <a:spLocks noChangeArrowheads="1"/>
          </p:cNvSpPr>
          <p:nvPr/>
        </p:nvSpPr>
        <p:spPr bwMode="auto">
          <a:xfrm>
            <a:off x="6705600" y="1235075"/>
            <a:ext cx="2057400" cy="669925"/>
          </a:xfrm>
          <a:prstGeom prst="rect">
            <a:avLst/>
          </a:prstGeom>
          <a:solidFill>
            <a:srgbClr val="FBF5C9"/>
          </a:solidFill>
          <a:ln w="28575" cap="sq">
            <a:solidFill>
              <a:schemeClr val="tx1"/>
            </a:solidFill>
            <a:miter lim="800000"/>
            <a:headEnd/>
            <a:tailEnd/>
          </a:ln>
          <a:effec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r>
              <a:rPr lang="en-US" altLang="en-US" dirty="0">
                <a:latin typeface="Liberation Sans" panose="020B0604020202020204" pitchFamily="34" charset="0"/>
              </a:rPr>
              <a:t>5/12 = .416667</a:t>
            </a:r>
          </a:p>
          <a:p>
            <a:r>
              <a:rPr lang="en-US" altLang="en-US" dirty="0">
                <a:latin typeface="Liberation Sans" panose="020B0604020202020204" pitchFamily="34" charset="0"/>
              </a:rPr>
              <a:t>7/12 = .583333</a:t>
            </a:r>
          </a:p>
        </p:txBody>
      </p:sp>
      <p:sp>
        <p:nvSpPr>
          <p:cNvPr id="42"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41" name="Rectangle 4"/>
          <p:cNvSpPr txBox="1">
            <a:spLocks noChangeArrowheads="1"/>
          </p:cNvSpPr>
          <p:nvPr/>
        </p:nvSpPr>
        <p:spPr bwMode="auto">
          <a:xfrm>
            <a:off x="609600" y="381000"/>
            <a:ext cx="8382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0000E2"/>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dirty="0">
                <a:solidFill>
                  <a:srgbClr val="CC0000"/>
                </a:solidFill>
              </a:rPr>
              <a:t>Depreciation and Partial Periods</a:t>
            </a:r>
          </a:p>
        </p:txBody>
      </p:sp>
      <p:sp>
        <p:nvSpPr>
          <p:cNvPr id="44"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2</a:t>
            </a:r>
          </a:p>
        </p:txBody>
      </p:sp>
      <p:sp>
        <p:nvSpPr>
          <p:cNvPr id="2" name="Rectangle 1">
            <a:extLst>
              <a:ext uri="{FF2B5EF4-FFF2-40B4-BE49-F238E27FC236}">
                <a16:creationId xmlns:a16="http://schemas.microsoft.com/office/drawing/2014/main" id="{75C652A8-8580-5643-9D7A-D24D9F9A836F}"/>
              </a:ext>
            </a:extLst>
          </p:cNvPr>
          <p:cNvSpPr/>
          <p:nvPr/>
        </p:nvSpPr>
        <p:spPr bwMode="auto">
          <a:xfrm>
            <a:off x="2895600" y="3200400"/>
            <a:ext cx="838200" cy="381000"/>
          </a:xfrm>
          <a:prstGeom prst="rec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CN"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Tree>
    <p:extLst>
      <p:ext uri="{BB962C8B-B14F-4D97-AF65-F5344CB8AC3E}">
        <p14:creationId xmlns:p14="http://schemas.microsoft.com/office/powerpoint/2010/main" val="2419820472"/>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4"/>
          <p:cNvSpPr txBox="1">
            <a:spLocks noChangeArrowheads="1"/>
          </p:cNvSpPr>
          <p:nvPr/>
        </p:nvSpPr>
        <p:spPr bwMode="auto">
          <a:xfrm>
            <a:off x="381000" y="990600"/>
            <a:ext cx="81534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30000"/>
              </a:spcBef>
              <a:spcAft>
                <a:spcPct val="20000"/>
              </a:spcAft>
              <a:buSzPct val="80000"/>
            </a:pPr>
            <a:r>
              <a:rPr lang="en-US" altLang="en-US" sz="2600" dirty="0">
                <a:solidFill>
                  <a:schemeClr val="tx1"/>
                </a:solidFill>
                <a:latin typeface="Liberation Sans" panose="020B0604020202020204" pitchFamily="34" charset="0"/>
              </a:rPr>
              <a:t>Double-Declining Balance Method</a:t>
            </a:r>
          </a:p>
        </p:txBody>
      </p:sp>
      <p:sp>
        <p:nvSpPr>
          <p:cNvPr id="1031174" name="Line 6"/>
          <p:cNvSpPr>
            <a:spLocks noChangeShapeType="1"/>
          </p:cNvSpPr>
          <p:nvPr/>
        </p:nvSpPr>
        <p:spPr bwMode="auto">
          <a:xfrm>
            <a:off x="6629400" y="4800600"/>
            <a:ext cx="381000" cy="0"/>
          </a:xfrm>
          <a:prstGeom prst="line">
            <a:avLst/>
          </a:prstGeom>
          <a:noFill/>
          <a:ln w="28575" cap="sq">
            <a:no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37"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36" name="Rectangle 4"/>
          <p:cNvSpPr txBox="1">
            <a:spLocks noChangeArrowheads="1"/>
          </p:cNvSpPr>
          <p:nvPr/>
        </p:nvSpPr>
        <p:spPr bwMode="auto">
          <a:xfrm>
            <a:off x="609600" y="381000"/>
            <a:ext cx="8382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0000E2"/>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dirty="0">
                <a:solidFill>
                  <a:srgbClr val="CC0000"/>
                </a:solidFill>
              </a:rPr>
              <a:t>Depreciation and Partial Periods</a:t>
            </a:r>
          </a:p>
        </p:txBody>
      </p:sp>
      <p:sp>
        <p:nvSpPr>
          <p:cNvPr id="3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2</a:t>
            </a:r>
          </a:p>
        </p:txBody>
      </p:sp>
      <p:graphicFrame>
        <p:nvGraphicFramePr>
          <p:cNvPr id="3" name="Table 2">
            <a:extLst>
              <a:ext uri="{FF2B5EF4-FFF2-40B4-BE49-F238E27FC236}">
                <a16:creationId xmlns:a16="http://schemas.microsoft.com/office/drawing/2014/main" id="{5F0E25A3-BD1D-EA94-CCF1-4973CB4885CE}"/>
              </a:ext>
            </a:extLst>
          </p:cNvPr>
          <p:cNvGraphicFramePr>
            <a:graphicFrameLocks noGrp="1"/>
          </p:cNvGraphicFramePr>
          <p:nvPr>
            <p:extLst>
              <p:ext uri="{D42A27DB-BD31-4B8C-83A1-F6EECF244321}">
                <p14:modId xmlns:p14="http://schemas.microsoft.com/office/powerpoint/2010/main" val="2692827388"/>
              </p:ext>
            </p:extLst>
          </p:nvPr>
        </p:nvGraphicFramePr>
        <p:xfrm>
          <a:off x="381000" y="1447800"/>
          <a:ext cx="8610600" cy="5620782"/>
        </p:xfrm>
        <a:graphic>
          <a:graphicData uri="http://schemas.openxmlformats.org/drawingml/2006/table">
            <a:tbl>
              <a:tblPr/>
              <a:tblGrid>
                <a:gridCol w="838200">
                  <a:extLst>
                    <a:ext uri="{9D8B030D-6E8A-4147-A177-3AD203B41FA5}">
                      <a16:colId xmlns:a16="http://schemas.microsoft.com/office/drawing/2014/main" val="3433844865"/>
                    </a:ext>
                  </a:extLst>
                </a:gridCol>
                <a:gridCol w="1203868">
                  <a:extLst>
                    <a:ext uri="{9D8B030D-6E8A-4147-A177-3AD203B41FA5}">
                      <a16:colId xmlns:a16="http://schemas.microsoft.com/office/drawing/2014/main" val="2769386057"/>
                    </a:ext>
                  </a:extLst>
                </a:gridCol>
                <a:gridCol w="454310">
                  <a:extLst>
                    <a:ext uri="{9D8B030D-6E8A-4147-A177-3AD203B41FA5}">
                      <a16:colId xmlns:a16="http://schemas.microsoft.com/office/drawing/2014/main" val="2916045255"/>
                    </a:ext>
                  </a:extLst>
                </a:gridCol>
                <a:gridCol w="782782">
                  <a:extLst>
                    <a:ext uri="{9D8B030D-6E8A-4147-A177-3AD203B41FA5}">
                      <a16:colId xmlns:a16="http://schemas.microsoft.com/office/drawing/2014/main" val="3478754151"/>
                    </a:ext>
                  </a:extLst>
                </a:gridCol>
                <a:gridCol w="530840">
                  <a:extLst>
                    <a:ext uri="{9D8B030D-6E8A-4147-A177-3AD203B41FA5}">
                      <a16:colId xmlns:a16="http://schemas.microsoft.com/office/drawing/2014/main" val="4199871191"/>
                    </a:ext>
                  </a:extLst>
                </a:gridCol>
                <a:gridCol w="1034724">
                  <a:extLst>
                    <a:ext uri="{9D8B030D-6E8A-4147-A177-3AD203B41FA5}">
                      <a16:colId xmlns:a16="http://schemas.microsoft.com/office/drawing/2014/main" val="3406496991"/>
                    </a:ext>
                  </a:extLst>
                </a:gridCol>
                <a:gridCol w="596709">
                  <a:extLst>
                    <a:ext uri="{9D8B030D-6E8A-4147-A177-3AD203B41FA5}">
                      <a16:colId xmlns:a16="http://schemas.microsoft.com/office/drawing/2014/main" val="1661508653"/>
                    </a:ext>
                  </a:extLst>
                </a:gridCol>
                <a:gridCol w="968855">
                  <a:extLst>
                    <a:ext uri="{9D8B030D-6E8A-4147-A177-3AD203B41FA5}">
                      <a16:colId xmlns:a16="http://schemas.microsoft.com/office/drawing/2014/main" val="2966723116"/>
                    </a:ext>
                  </a:extLst>
                </a:gridCol>
                <a:gridCol w="513296">
                  <a:extLst>
                    <a:ext uri="{9D8B030D-6E8A-4147-A177-3AD203B41FA5}">
                      <a16:colId xmlns:a16="http://schemas.microsoft.com/office/drawing/2014/main" val="99403872"/>
                    </a:ext>
                  </a:extLst>
                </a:gridCol>
                <a:gridCol w="902234">
                  <a:extLst>
                    <a:ext uri="{9D8B030D-6E8A-4147-A177-3AD203B41FA5}">
                      <a16:colId xmlns:a16="http://schemas.microsoft.com/office/drawing/2014/main" val="2418794198"/>
                    </a:ext>
                  </a:extLst>
                </a:gridCol>
                <a:gridCol w="784782">
                  <a:extLst>
                    <a:ext uri="{9D8B030D-6E8A-4147-A177-3AD203B41FA5}">
                      <a16:colId xmlns:a16="http://schemas.microsoft.com/office/drawing/2014/main" val="274605782"/>
                    </a:ext>
                  </a:extLst>
                </a:gridCol>
              </a:tblGrid>
              <a:tr h="210584">
                <a:tc>
                  <a:txBody>
                    <a:bodyPr/>
                    <a:lstStyle/>
                    <a:p>
                      <a:pPr algn="ctr"/>
                      <a:br>
                        <a:rPr lang="en-CN" sz="1200" dirty="0">
                          <a:effectLst/>
                          <a:latin typeface="+mn-lt"/>
                        </a:rPr>
                      </a:b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0070C0"/>
                    </a:solidFill>
                  </a:tcPr>
                </a:tc>
                <a:tc gridSpan="2">
                  <a:txBody>
                    <a:bodyPr/>
                    <a:lstStyle/>
                    <a:p>
                      <a:pPr algn="ctr"/>
                      <a:r>
                        <a:rPr lang="en-US" sz="1200" b="1" dirty="0">
                          <a:effectLst/>
                          <a:latin typeface="+mn-lt"/>
                        </a:rPr>
                        <a:t> Depreciable </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0070C0"/>
                    </a:solidFill>
                  </a:tcPr>
                </a:tc>
                <a:tc hMerge="1">
                  <a:txBody>
                    <a:bodyPr/>
                    <a:lstStyle/>
                    <a:p>
                      <a:endParaRPr lang="en-CN"/>
                    </a:p>
                  </a:txBody>
                  <a:tcPr/>
                </a:tc>
                <a:tc>
                  <a:txBody>
                    <a:bodyPr/>
                    <a:lstStyle/>
                    <a:p>
                      <a:pPr algn="ctr"/>
                      <a:r>
                        <a:rPr lang="en-US" sz="1200" b="1" dirty="0">
                          <a:effectLst/>
                          <a:latin typeface="+mn-lt"/>
                        </a:rPr>
                        <a:t>Rate</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0070C0"/>
                    </a:solidFill>
                  </a:tcPr>
                </a:tc>
                <a:tc>
                  <a:txBody>
                    <a:bodyPr/>
                    <a:lstStyle/>
                    <a:p>
                      <a:pPr algn="ctr"/>
                      <a:br>
                        <a:rPr lang="en-CN" sz="1200" dirty="0">
                          <a:effectLst/>
                          <a:latin typeface="+mn-lt"/>
                        </a:rPr>
                      </a:b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0070C0"/>
                    </a:solidFill>
                  </a:tcPr>
                </a:tc>
                <a:tc>
                  <a:txBody>
                    <a:bodyPr/>
                    <a:lstStyle/>
                    <a:p>
                      <a:pPr algn="ctr"/>
                      <a:r>
                        <a:rPr lang="en-US" sz="1200" b="1" dirty="0">
                          <a:effectLst/>
                          <a:latin typeface="+mn-lt"/>
                        </a:rPr>
                        <a:t> Annual  </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0070C0"/>
                    </a:solidFill>
                  </a:tcPr>
                </a:tc>
                <a:tc>
                  <a:txBody>
                    <a:bodyPr/>
                    <a:lstStyle/>
                    <a:p>
                      <a:pPr algn="ctr"/>
                      <a:br>
                        <a:rPr lang="en-CN" sz="1200" dirty="0">
                          <a:effectLst/>
                          <a:latin typeface="+mn-lt"/>
                        </a:rPr>
                      </a:b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0070C0"/>
                    </a:solidFill>
                  </a:tcPr>
                </a:tc>
                <a:tc>
                  <a:txBody>
                    <a:bodyPr/>
                    <a:lstStyle/>
                    <a:p>
                      <a:pPr algn="ctr"/>
                      <a:r>
                        <a:rPr lang="en-US" sz="1200" b="1" dirty="0">
                          <a:effectLst/>
                          <a:latin typeface="+mn-lt"/>
                        </a:rPr>
                        <a:t>Partial</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0070C0"/>
                    </a:solidFill>
                  </a:tcPr>
                </a:tc>
                <a:tc>
                  <a:txBody>
                    <a:bodyPr/>
                    <a:lstStyle/>
                    <a:p>
                      <a:pPr algn="ctr"/>
                      <a:br>
                        <a:rPr lang="en-CN" sz="1200" dirty="0">
                          <a:effectLst/>
                          <a:latin typeface="+mn-lt"/>
                        </a:rPr>
                      </a:b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0070C0"/>
                    </a:solidFill>
                  </a:tcPr>
                </a:tc>
                <a:tc>
                  <a:txBody>
                    <a:bodyPr/>
                    <a:lstStyle/>
                    <a:p>
                      <a:pPr algn="ctr"/>
                      <a:r>
                        <a:rPr lang="en-US" sz="1200" b="1" dirty="0">
                          <a:effectLst/>
                          <a:latin typeface="+mn-lt"/>
                        </a:rPr>
                        <a:t>Year</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0070C0"/>
                    </a:solidFill>
                  </a:tcPr>
                </a:tc>
                <a:tc>
                  <a:txBody>
                    <a:bodyPr/>
                    <a:lstStyle/>
                    <a:p>
                      <a:pPr algn="ctr"/>
                      <a:r>
                        <a:rPr lang="en-US" sz="1200" b="1" dirty="0">
                          <a:effectLst/>
                          <a:latin typeface="+mn-lt"/>
                        </a:rPr>
                        <a:t> </a:t>
                      </a:r>
                      <a:r>
                        <a:rPr lang="en-US" sz="1200" b="1" dirty="0" err="1">
                          <a:effectLst/>
                          <a:latin typeface="+mn-lt"/>
                        </a:rPr>
                        <a:t>Accum</a:t>
                      </a:r>
                      <a:r>
                        <a:rPr lang="en-US" sz="1200" b="1" dirty="0">
                          <a:effectLst/>
                          <a:latin typeface="+mn-lt"/>
                        </a:rPr>
                        <a:t>. </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solidFill>
                      <a:srgbClr val="0070C0"/>
                    </a:solidFill>
                  </a:tcPr>
                </a:tc>
                <a:extLst>
                  <a:ext uri="{0D108BD9-81ED-4DB2-BD59-A6C34878D82A}">
                    <a16:rowId xmlns:a16="http://schemas.microsoft.com/office/drawing/2014/main" val="2141914343"/>
                  </a:ext>
                </a:extLst>
              </a:tr>
              <a:tr h="103906">
                <a:tc>
                  <a:txBody>
                    <a:bodyPr/>
                    <a:lstStyle/>
                    <a:p>
                      <a:pPr algn="ctr"/>
                      <a:r>
                        <a:rPr lang="en-US" sz="1200" b="1" dirty="0">
                          <a:effectLst/>
                          <a:latin typeface="+mn-lt"/>
                        </a:rPr>
                        <a:t>Year</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dirty="0">
                          <a:effectLst/>
                          <a:latin typeface="+mn-lt"/>
                        </a:rPr>
                        <a:t> Base </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br>
                        <a:rPr lang="en-CN" sz="1200" dirty="0">
                          <a:effectLst/>
                          <a:latin typeface="+mn-lt"/>
                        </a:rPr>
                      </a:b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dirty="0">
                          <a:effectLst/>
                          <a:latin typeface="+mn-lt"/>
                        </a:rPr>
                        <a:t>per Year</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br>
                        <a:rPr lang="en-CN" sz="1200" dirty="0">
                          <a:effectLst/>
                          <a:latin typeface="+mn-lt"/>
                        </a:rPr>
                      </a:b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dirty="0">
                          <a:effectLst/>
                          <a:latin typeface="+mn-lt"/>
                        </a:rPr>
                        <a:t> Expense </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br>
                        <a:rPr lang="en-CN" sz="1200">
                          <a:effectLst/>
                          <a:latin typeface="+mn-lt"/>
                        </a:rPr>
                      </a:b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a:effectLst/>
                          <a:latin typeface="+mn-lt"/>
                        </a:rPr>
                        <a:t>Year</a:t>
                      </a:r>
                      <a:endParaRPr lang="en-US"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br>
                        <a:rPr lang="en-CN" sz="1200">
                          <a:effectLst/>
                          <a:latin typeface="+mn-lt"/>
                        </a:rPr>
                      </a:b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a:effectLst/>
                          <a:latin typeface="+mn-lt"/>
                        </a:rPr>
                        <a:t> Expense </a:t>
                      </a:r>
                      <a:endParaRPr lang="en-US"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dirty="0">
                          <a:effectLst/>
                          <a:latin typeface="+mn-lt"/>
                        </a:rPr>
                        <a:t> </a:t>
                      </a:r>
                      <a:r>
                        <a:rPr lang="en-US" sz="1200" b="1" dirty="0" err="1">
                          <a:effectLst/>
                          <a:latin typeface="+mn-lt"/>
                        </a:rPr>
                        <a:t>Deprec</a:t>
                      </a:r>
                      <a:r>
                        <a:rPr lang="en-US" sz="1200" b="1" dirty="0">
                          <a:effectLst/>
                          <a:latin typeface="+mn-lt"/>
                        </a:rPr>
                        <a:t>. </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369905133"/>
                  </a:ext>
                </a:extLst>
              </a:tr>
              <a:tr h="88664">
                <a:tc>
                  <a:txBody>
                    <a:bodyPr/>
                    <a:lstStyle/>
                    <a:p>
                      <a:pPr algn="ctr"/>
                      <a:r>
                        <a:rPr lang="en-CN" sz="1200" b="1" dirty="0">
                          <a:effectLst/>
                          <a:latin typeface="+mn-lt"/>
                        </a:rPr>
                        <a:t>2019</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     150,000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dirty="0">
                          <a:effectLst/>
                          <a:latin typeface="+mn-lt"/>
                        </a:rPr>
                        <a:t>x</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40%</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    60,000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dirty="0">
                          <a:effectLst/>
                          <a:latin typeface="+mn-lt"/>
                        </a:rPr>
                        <a:t> x </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5/12</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    25,000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altLang="zh-CN" sz="1200" b="1" dirty="0">
                          <a:effectLst/>
                          <a:latin typeface="+mn-lt"/>
                        </a:rPr>
                        <a:t>25, 000</a:t>
                      </a:r>
                      <a:endParaRPr lang="en-CN" sz="1200" b="1"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485795408"/>
                  </a:ext>
                </a:extLst>
              </a:tr>
              <a:tr h="347742">
                <a:tc>
                  <a:txBody>
                    <a:bodyPr/>
                    <a:lstStyle/>
                    <a:p>
                      <a:pPr algn="ctr"/>
                      <a:r>
                        <a:rPr lang="en-CN" sz="1200" b="1" dirty="0">
                          <a:effectLst/>
                          <a:latin typeface="+mn-lt"/>
                        </a:rPr>
                        <a:t>2020</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150,000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dirty="0">
                          <a:effectLst/>
                          <a:latin typeface="+mn-lt"/>
                        </a:rPr>
                        <a:t>x</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40%</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60,000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dirty="0">
                          <a:effectLst/>
                          <a:latin typeface="+mn-lt"/>
                        </a:rPr>
                        <a:t> x </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7/12</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35,000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br>
                        <a:rPr lang="en-CN" sz="1200" dirty="0">
                          <a:effectLst/>
                          <a:latin typeface="+mn-lt"/>
                        </a:rPr>
                      </a:b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731173134"/>
                  </a:ext>
                </a:extLst>
              </a:tr>
              <a:tr h="347742">
                <a:tc>
                  <a:txBody>
                    <a:bodyPr/>
                    <a:lstStyle/>
                    <a:p>
                      <a:pPr algn="ctr"/>
                      <a:br>
                        <a:rPr lang="en-CN" sz="1200" dirty="0">
                          <a:effectLst/>
                          <a:latin typeface="+mn-lt"/>
                        </a:rPr>
                      </a:b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90,000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dirty="0">
                          <a:effectLst/>
                          <a:latin typeface="+mn-lt"/>
                        </a:rPr>
                        <a:t>x</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40%</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36000</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dirty="0">
                          <a:effectLst/>
                          <a:latin typeface="+mn-lt"/>
                        </a:rPr>
                        <a:t> x </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5/12</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15,000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r>
                        <a:rPr lang="en-CN" sz="1200" b="1" dirty="0">
                          <a:effectLst/>
                          <a:latin typeface="+mn-lt"/>
                        </a:rPr>
                        <a:t>  50,000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578825184"/>
                  </a:ext>
                </a:extLst>
              </a:tr>
              <a:tr h="347742">
                <a:tc>
                  <a:txBody>
                    <a:bodyPr/>
                    <a:lstStyle/>
                    <a:p>
                      <a:pPr algn="ctr"/>
                      <a:r>
                        <a:rPr lang="en-CN" sz="1200" b="1" dirty="0">
                          <a:effectLst/>
                          <a:latin typeface="+mn-lt"/>
                        </a:rPr>
                        <a:t>2021</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90,000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dirty="0">
                          <a:effectLst/>
                          <a:latin typeface="+mn-lt"/>
                        </a:rPr>
                        <a:t>x</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40%</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36,000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dirty="0">
                          <a:effectLst/>
                          <a:latin typeface="+mn-lt"/>
                        </a:rPr>
                        <a:t> x </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7/12</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21,000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br>
                        <a:rPr lang="en-CN" sz="1200" dirty="0">
                          <a:effectLst/>
                          <a:latin typeface="+mn-lt"/>
                        </a:rPr>
                      </a:b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749550399"/>
                  </a:ext>
                </a:extLst>
              </a:tr>
              <a:tr h="347742">
                <a:tc>
                  <a:txBody>
                    <a:bodyPr/>
                    <a:lstStyle/>
                    <a:p>
                      <a:pPr algn="ctr"/>
                      <a:br>
                        <a:rPr lang="en-CN" sz="1200">
                          <a:effectLst/>
                          <a:latin typeface="+mn-lt"/>
                        </a:rPr>
                      </a:b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54,000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a:effectLst/>
                          <a:latin typeface="+mn-lt"/>
                        </a:rPr>
                        <a:t>x</a:t>
                      </a:r>
                      <a:endParaRPr lang="en-US"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40%</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a:effectLst/>
                          <a:latin typeface="+mn-lt"/>
                        </a:rPr>
                        <a:t>=</a:t>
                      </a: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21,600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dirty="0">
                          <a:effectLst/>
                          <a:latin typeface="+mn-lt"/>
                        </a:rPr>
                        <a:t> x </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5/12</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9,000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r>
                        <a:rPr lang="en-CN" sz="1200" b="1" dirty="0">
                          <a:effectLst/>
                          <a:latin typeface="+mn-lt"/>
                        </a:rPr>
                        <a:t>  30,000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554540000"/>
                  </a:ext>
                </a:extLst>
              </a:tr>
              <a:tr h="347742">
                <a:tc>
                  <a:txBody>
                    <a:bodyPr/>
                    <a:lstStyle/>
                    <a:p>
                      <a:pPr algn="ctr"/>
                      <a:r>
                        <a:rPr lang="en-CN" sz="1200" b="1" dirty="0">
                          <a:effectLst/>
                          <a:latin typeface="+mn-lt"/>
                        </a:rPr>
                        <a:t>2022</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54,000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a:effectLst/>
                          <a:latin typeface="+mn-lt"/>
                        </a:rPr>
                        <a:t>x</a:t>
                      </a:r>
                      <a:endParaRPr lang="en-US"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40%</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21,600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dirty="0">
                          <a:effectLst/>
                          <a:latin typeface="+mn-lt"/>
                        </a:rPr>
                        <a:t> x </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7/12</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a:effectLst/>
                          <a:latin typeface="+mn-lt"/>
                        </a:rPr>
                        <a:t>=</a:t>
                      </a: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12,600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br>
                        <a:rPr lang="en-CN" sz="1200" dirty="0">
                          <a:effectLst/>
                          <a:latin typeface="+mn-lt"/>
                        </a:rPr>
                      </a:b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94587615"/>
                  </a:ext>
                </a:extLst>
              </a:tr>
              <a:tr h="347742">
                <a:tc>
                  <a:txBody>
                    <a:bodyPr/>
                    <a:lstStyle/>
                    <a:p>
                      <a:pPr algn="ctr"/>
                      <a:br>
                        <a:rPr lang="en-CN" sz="1200" dirty="0">
                          <a:effectLst/>
                          <a:latin typeface="+mn-lt"/>
                        </a:rPr>
                      </a:b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8,400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dirty="0">
                          <a:effectLst/>
                          <a:latin typeface="+mn-lt"/>
                        </a:rPr>
                        <a:t>x</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50%</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4,200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dirty="0">
                          <a:effectLst/>
                          <a:latin typeface="+mn-lt"/>
                        </a:rPr>
                        <a:t> x </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5/12</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1,750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r>
                        <a:rPr lang="en-CN" sz="1200" b="1" dirty="0">
                          <a:effectLst/>
                          <a:latin typeface="+mn-lt"/>
                        </a:rPr>
                        <a:t>  14,350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4065813597"/>
                  </a:ext>
                </a:extLst>
              </a:tr>
              <a:tr h="347742">
                <a:tc>
                  <a:txBody>
                    <a:bodyPr/>
                    <a:lstStyle/>
                    <a:p>
                      <a:pPr algn="ctr"/>
                      <a:r>
                        <a:rPr lang="en-CN" sz="1200" b="1" dirty="0">
                          <a:effectLst/>
                          <a:latin typeface="+mn-lt"/>
                        </a:rPr>
                        <a:t>2023</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8,400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dirty="0">
                          <a:effectLst/>
                          <a:latin typeface="+mn-lt"/>
                        </a:rPr>
                        <a:t>x</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50%</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4,200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dirty="0">
                          <a:effectLst/>
                          <a:latin typeface="+mn-lt"/>
                        </a:rPr>
                        <a:t> x </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solidFill>
                            <a:srgbClr val="FF0000"/>
                          </a:solidFill>
                          <a:effectLst/>
                          <a:latin typeface="+mn-lt"/>
                        </a:rPr>
                        <a:t>7/12</a:t>
                      </a:r>
                      <a:endParaRPr lang="en-CN" sz="1200" dirty="0">
                        <a:solidFill>
                          <a:srgbClr val="FF0000"/>
                        </a:solidFill>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2,450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br>
                        <a:rPr lang="en-CN" sz="1200" dirty="0">
                          <a:effectLst/>
                          <a:latin typeface="+mn-lt"/>
                        </a:rPr>
                      </a:b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335226068"/>
                  </a:ext>
                </a:extLst>
              </a:tr>
              <a:tr h="347742">
                <a:tc>
                  <a:txBody>
                    <a:bodyPr/>
                    <a:lstStyle/>
                    <a:p>
                      <a:pPr algn="ctr"/>
                      <a:br>
                        <a:rPr lang="en-CN" sz="1200" dirty="0">
                          <a:effectLst/>
                          <a:latin typeface="+mn-lt"/>
                        </a:rPr>
                      </a:b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a:effectLst/>
                          <a:latin typeface="+mn-lt"/>
                        </a:rPr>
                        <a:t>            8,400 </a:t>
                      </a: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a:effectLst/>
                          <a:latin typeface="+mn-lt"/>
                        </a:rPr>
                        <a:t>x</a:t>
                      </a:r>
                      <a:endParaRPr lang="en-US"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a:effectLst/>
                          <a:latin typeface="+mn-lt"/>
                        </a:rPr>
                        <a:t>50%</a:t>
                      </a: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a:effectLst/>
                          <a:latin typeface="+mn-lt"/>
                        </a:rPr>
                        <a:t>=</a:t>
                      </a: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4,200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dirty="0">
                          <a:effectLst/>
                          <a:latin typeface="+mn-lt"/>
                        </a:rPr>
                        <a:t> x </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solidFill>
                            <a:srgbClr val="FF0000"/>
                          </a:solidFill>
                          <a:effectLst/>
                          <a:latin typeface="+mn-lt"/>
                        </a:rPr>
                        <a:t>5/12</a:t>
                      </a:r>
                      <a:endParaRPr lang="en-CN" sz="1200" dirty="0">
                        <a:solidFill>
                          <a:srgbClr val="FF0000"/>
                        </a:solidFill>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1,750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r>
                        <a:rPr lang="en-CN" sz="1200" b="1" dirty="0">
                          <a:effectLst/>
                          <a:latin typeface="+mn-lt"/>
                        </a:rPr>
                        <a:t>   4,200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4222565562"/>
                  </a:ext>
                </a:extLst>
              </a:tr>
              <a:tr h="347742">
                <a:tc>
                  <a:txBody>
                    <a:bodyPr/>
                    <a:lstStyle/>
                    <a:p>
                      <a:pPr algn="ctr"/>
                      <a:r>
                        <a:rPr lang="en-CN" sz="1200" b="1">
                          <a:effectLst/>
                          <a:latin typeface="+mn-lt"/>
                        </a:rPr>
                        <a:t>2024</a:t>
                      </a: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a:effectLst/>
                          <a:latin typeface="+mn-lt"/>
                        </a:rPr>
                        <a:t>            8,400 </a:t>
                      </a: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a:effectLst/>
                          <a:latin typeface="+mn-lt"/>
                        </a:rPr>
                        <a:t>x</a:t>
                      </a:r>
                      <a:endParaRPr lang="en-US"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a:effectLst/>
                          <a:latin typeface="+mn-lt"/>
                        </a:rPr>
                        <a:t>50%</a:t>
                      </a: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a:effectLst/>
                          <a:latin typeface="+mn-lt"/>
                        </a:rPr>
                        <a:t>=</a:t>
                      </a: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4,200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US" sz="1200" b="1">
                          <a:effectLst/>
                          <a:latin typeface="+mn-lt"/>
                        </a:rPr>
                        <a:t> x </a:t>
                      </a:r>
                      <a:endParaRPr lang="en-US"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solidFill>
                            <a:srgbClr val="FF0000"/>
                          </a:solidFill>
                          <a:effectLst/>
                          <a:latin typeface="+mn-lt"/>
                        </a:rPr>
                        <a:t>7/12</a:t>
                      </a:r>
                      <a:endParaRPr lang="en-CN" sz="1200" dirty="0">
                        <a:solidFill>
                          <a:srgbClr val="FF0000"/>
                        </a:solidFill>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a:effectLst/>
                          <a:latin typeface="+mn-lt"/>
                        </a:rPr>
                        <a:t>=</a:t>
                      </a: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2,450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r"/>
                      <a:r>
                        <a:rPr lang="en-CN" sz="1200" b="1" dirty="0">
                          <a:effectLst/>
                          <a:latin typeface="+mn-lt"/>
                        </a:rPr>
                        <a:t>   2,450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527788043"/>
                  </a:ext>
                </a:extLst>
              </a:tr>
              <a:tr h="241064">
                <a:tc>
                  <a:txBody>
                    <a:bodyPr/>
                    <a:lstStyle/>
                    <a:p>
                      <a:pPr algn="r"/>
                      <a:br>
                        <a:rPr lang="en-CN" sz="1200">
                          <a:effectLst/>
                          <a:latin typeface="+mn-lt"/>
                        </a:rPr>
                      </a:b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r>
                        <a:rPr lang="en-CN" sz="1200" b="1" dirty="0">
                          <a:solidFill>
                            <a:srgbClr val="FF0000"/>
                          </a:solidFill>
                          <a:effectLst/>
                          <a:latin typeface="+mn-lt"/>
                        </a:rPr>
                        <a:t>J</a:t>
                      </a:r>
                      <a:r>
                        <a:rPr lang="en-US" sz="1200" b="1" dirty="0">
                          <a:solidFill>
                            <a:srgbClr val="FF0000"/>
                          </a:solidFill>
                          <a:effectLst/>
                          <a:latin typeface="+mn-lt"/>
                        </a:rPr>
                        <a:t>o</a:t>
                      </a:r>
                      <a:r>
                        <a:rPr lang="en-CN" sz="1200" b="1" dirty="0">
                          <a:solidFill>
                            <a:srgbClr val="FF0000"/>
                          </a:solidFill>
                          <a:effectLst/>
                          <a:latin typeface="+mn-lt"/>
                        </a:rPr>
                        <a:t>urnal Entry </a:t>
                      </a: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br>
                        <a:rPr lang="en-CN" sz="1200" b="1" dirty="0">
                          <a:solidFill>
                            <a:srgbClr val="FF0000"/>
                          </a:solidFill>
                          <a:effectLst/>
                          <a:latin typeface="+mn-lt"/>
                        </a:rPr>
                      </a:br>
                      <a:endParaRPr lang="en-CN" sz="1200" b="1" dirty="0">
                        <a:solidFill>
                          <a:srgbClr val="FF0000"/>
                        </a:solidFill>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br>
                        <a:rPr lang="en-CN" sz="1200" dirty="0">
                          <a:effectLst/>
                          <a:latin typeface="+mn-lt"/>
                        </a:rPr>
                      </a:b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br>
                        <a:rPr lang="en-CN" sz="1200">
                          <a:effectLst/>
                          <a:latin typeface="+mn-lt"/>
                        </a:rPr>
                      </a:b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br>
                        <a:rPr lang="en-CN" sz="1200" dirty="0">
                          <a:effectLst/>
                          <a:latin typeface="+mn-lt"/>
                        </a:rPr>
                      </a:b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br>
                        <a:rPr lang="en-CN" sz="1200">
                          <a:effectLst/>
                          <a:latin typeface="+mn-lt"/>
                        </a:rPr>
                      </a:b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br>
                        <a:rPr lang="en-CN" sz="1200">
                          <a:effectLst/>
                          <a:latin typeface="+mn-lt"/>
                        </a:rPr>
                      </a:b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br>
                        <a:rPr lang="en-CN" sz="1200">
                          <a:effectLst/>
                          <a:latin typeface="+mn-lt"/>
                        </a:rPr>
                      </a:b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ctr"/>
                      <a:r>
                        <a:rPr lang="en-CN" sz="1200" b="1" dirty="0">
                          <a:effectLst/>
                          <a:latin typeface="+mn-lt"/>
                        </a:rPr>
                        <a:t> €  126,000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7620" cap="flat" cmpd="sng" algn="ctr">
                      <a:solidFill>
                        <a:srgbClr val="000000"/>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r>
                        <a:rPr lang="en-CN" sz="1200" b="1" dirty="0">
                          <a:effectLst/>
                          <a:latin typeface="+mn-lt"/>
                        </a:rPr>
                        <a:t> 126,000 </a:t>
                      </a: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527311347"/>
                  </a:ext>
                </a:extLst>
              </a:tr>
              <a:tr h="0">
                <a:tc>
                  <a:txBody>
                    <a:bodyPr/>
                    <a:lstStyle/>
                    <a:p>
                      <a:r>
                        <a:rPr lang="en-CN" sz="1200" b="1">
                          <a:effectLst/>
                          <a:latin typeface="+mn-lt"/>
                        </a:rPr>
                        <a:t>2019</a:t>
                      </a: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gridSpan="3">
                  <a:txBody>
                    <a:bodyPr/>
                    <a:lstStyle/>
                    <a:p>
                      <a:r>
                        <a:rPr lang="en-US" sz="1200" b="1">
                          <a:effectLst/>
                          <a:latin typeface="+mn-lt"/>
                        </a:rPr>
                        <a:t>Depreciation expense</a:t>
                      </a:r>
                      <a:endParaRPr lang="en-US"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hMerge="1">
                  <a:txBody>
                    <a:bodyPr/>
                    <a:lstStyle/>
                    <a:p>
                      <a:endParaRPr lang="en-CN"/>
                    </a:p>
                  </a:txBody>
                  <a:tcPr/>
                </a:tc>
                <a:tc hMerge="1">
                  <a:txBody>
                    <a:bodyPr/>
                    <a:lstStyle/>
                    <a:p>
                      <a:endParaRPr lang="en-CN"/>
                    </a:p>
                  </a:txBody>
                  <a:tcPr/>
                </a:tc>
                <a:tc>
                  <a:txBody>
                    <a:bodyPr/>
                    <a:lstStyle/>
                    <a:p>
                      <a:pPr algn="r"/>
                      <a:br>
                        <a:rPr lang="en-CN" sz="1200">
                          <a:effectLst/>
                          <a:latin typeface="+mn-lt"/>
                        </a:rPr>
                      </a:b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br>
                        <a:rPr lang="en-CN" sz="1200">
                          <a:effectLst/>
                          <a:latin typeface="+mn-lt"/>
                        </a:rPr>
                      </a:b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br>
                        <a:rPr lang="en-CN" sz="1200">
                          <a:effectLst/>
                          <a:latin typeface="+mn-lt"/>
                        </a:rPr>
                      </a:b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r>
                        <a:rPr lang="en-CN" sz="1200" b="1">
                          <a:effectLst/>
                          <a:latin typeface="+mn-lt"/>
                        </a:rPr>
                        <a:t>   25,000 </a:t>
                      </a: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br>
                        <a:rPr lang="en-CN" sz="1200">
                          <a:effectLst/>
                          <a:latin typeface="+mn-lt"/>
                        </a:rPr>
                      </a:b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br>
                        <a:rPr lang="en-CN" sz="1200" dirty="0">
                          <a:effectLst/>
                          <a:latin typeface="+mn-lt"/>
                        </a:rPr>
                      </a:b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br>
                        <a:rPr lang="en-CN" sz="1200" dirty="0">
                          <a:effectLst/>
                          <a:latin typeface="+mn-lt"/>
                        </a:rPr>
                      </a:b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667476001"/>
                  </a:ext>
                </a:extLst>
              </a:tr>
              <a:tr h="347742">
                <a:tc>
                  <a:txBody>
                    <a:bodyPr/>
                    <a:lstStyle/>
                    <a:p>
                      <a:pPr algn="r"/>
                      <a:br>
                        <a:rPr lang="en-CN" sz="1200">
                          <a:effectLst/>
                          <a:latin typeface="+mn-lt"/>
                        </a:rPr>
                      </a:b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gridSpan="5">
                  <a:txBody>
                    <a:bodyPr/>
                    <a:lstStyle/>
                    <a:p>
                      <a:r>
                        <a:rPr lang="en-US" sz="1200" b="1" dirty="0">
                          <a:effectLst/>
                          <a:latin typeface="+mn-lt"/>
                        </a:rPr>
                        <a:t>       Accumulated depreciation</a:t>
                      </a:r>
                      <a:endParaRPr lang="en-US"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hMerge="1">
                  <a:txBody>
                    <a:bodyPr/>
                    <a:lstStyle/>
                    <a:p>
                      <a:endParaRPr lang="en-CN"/>
                    </a:p>
                  </a:txBody>
                  <a:tcPr/>
                </a:tc>
                <a:tc hMerge="1">
                  <a:txBody>
                    <a:bodyPr/>
                    <a:lstStyle/>
                    <a:p>
                      <a:endParaRPr lang="en-CN"/>
                    </a:p>
                  </a:txBody>
                  <a:tcPr/>
                </a:tc>
                <a:tc hMerge="1">
                  <a:txBody>
                    <a:bodyPr/>
                    <a:lstStyle/>
                    <a:p>
                      <a:endParaRPr lang="en-CN"/>
                    </a:p>
                  </a:txBody>
                  <a:tcPr/>
                </a:tc>
                <a:tc hMerge="1">
                  <a:txBody>
                    <a:bodyPr/>
                    <a:lstStyle/>
                    <a:p>
                      <a:endParaRPr lang="en-CN"/>
                    </a:p>
                  </a:txBody>
                  <a:tcPr/>
                </a:tc>
                <a:tc>
                  <a:txBody>
                    <a:bodyPr/>
                    <a:lstStyle/>
                    <a:p>
                      <a:pPr algn="r"/>
                      <a:br>
                        <a:rPr lang="en-CN" sz="1200">
                          <a:effectLst/>
                          <a:latin typeface="+mn-lt"/>
                        </a:rPr>
                      </a:b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br>
                        <a:rPr lang="en-CN" sz="1200">
                          <a:effectLst/>
                          <a:latin typeface="+mn-lt"/>
                        </a:rPr>
                      </a:b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br>
                        <a:rPr lang="en-CN" sz="1200">
                          <a:effectLst/>
                          <a:latin typeface="+mn-lt"/>
                        </a:rPr>
                      </a:b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r>
                        <a:rPr lang="en-CN" sz="1200" b="1">
                          <a:effectLst/>
                          <a:latin typeface="+mn-lt"/>
                        </a:rPr>
                        <a:t>      25,000 </a:t>
                      </a:r>
                      <a:endParaRPr lang="en-CN" sz="12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a:txBody>
                    <a:bodyPr/>
                    <a:lstStyle/>
                    <a:p>
                      <a:pPr algn="r"/>
                      <a:br>
                        <a:rPr lang="en-CN" sz="1200" dirty="0">
                          <a:effectLst/>
                          <a:latin typeface="+mn-lt"/>
                        </a:rPr>
                      </a:br>
                      <a:endParaRPr lang="en-CN" sz="12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458456149"/>
                  </a:ext>
                </a:extLst>
              </a:tr>
              <a:tr h="260582">
                <a:tc>
                  <a:txBody>
                    <a:bodyPr/>
                    <a:lstStyle/>
                    <a:p>
                      <a:r>
                        <a:rPr lang="en-CN" sz="1100" b="1">
                          <a:effectLst/>
                          <a:latin typeface="+mn-lt"/>
                        </a:rPr>
                        <a:t>*</a:t>
                      </a:r>
                      <a:endParaRPr lang="en-CN" sz="110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gridSpan="9">
                  <a:txBody>
                    <a:bodyPr/>
                    <a:lstStyle/>
                    <a:p>
                      <a:r>
                        <a:rPr lang="en-US" sz="1100" b="1" dirty="0">
                          <a:solidFill>
                            <a:srgbClr val="FF0000"/>
                          </a:solidFill>
                          <a:effectLst/>
                          <a:latin typeface="+mn-lt"/>
                        </a:rPr>
                        <a:t>Change to straight-line method in the last two years.</a:t>
                      </a:r>
                      <a:endParaRPr lang="en-US" sz="1100" dirty="0">
                        <a:solidFill>
                          <a:srgbClr val="FF0000"/>
                        </a:solidFill>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tc hMerge="1">
                  <a:txBody>
                    <a:bodyPr/>
                    <a:lstStyle/>
                    <a:p>
                      <a:endParaRPr lang="en-CN"/>
                    </a:p>
                  </a:txBody>
                  <a:tcPr/>
                </a:tc>
                <a:tc hMerge="1">
                  <a:txBody>
                    <a:bodyPr/>
                    <a:lstStyle/>
                    <a:p>
                      <a:endParaRPr lang="en-CN"/>
                    </a:p>
                  </a:txBody>
                  <a:tcPr/>
                </a:tc>
                <a:tc hMerge="1">
                  <a:txBody>
                    <a:bodyPr/>
                    <a:lstStyle/>
                    <a:p>
                      <a:endParaRPr lang="en-CN"/>
                    </a:p>
                  </a:txBody>
                  <a:tcPr/>
                </a:tc>
                <a:tc hMerge="1">
                  <a:txBody>
                    <a:bodyPr/>
                    <a:lstStyle/>
                    <a:p>
                      <a:endParaRPr lang="en-CN"/>
                    </a:p>
                  </a:txBody>
                  <a:tcPr/>
                </a:tc>
                <a:tc hMerge="1">
                  <a:txBody>
                    <a:bodyPr/>
                    <a:lstStyle/>
                    <a:p>
                      <a:endParaRPr lang="en-CN"/>
                    </a:p>
                  </a:txBody>
                  <a:tcPr/>
                </a:tc>
                <a:tc hMerge="1">
                  <a:txBody>
                    <a:bodyPr/>
                    <a:lstStyle/>
                    <a:p>
                      <a:endParaRPr lang="en-CN"/>
                    </a:p>
                  </a:txBody>
                  <a:tcPr/>
                </a:tc>
                <a:tc hMerge="1">
                  <a:txBody>
                    <a:bodyPr/>
                    <a:lstStyle/>
                    <a:p>
                      <a:endParaRPr lang="en-CN"/>
                    </a:p>
                  </a:txBody>
                  <a:tcPr/>
                </a:tc>
                <a:tc hMerge="1">
                  <a:txBody>
                    <a:bodyPr/>
                    <a:lstStyle/>
                    <a:p>
                      <a:endParaRPr lang="en-CN"/>
                    </a:p>
                  </a:txBody>
                  <a:tcPr/>
                </a:tc>
                <a:tc>
                  <a:txBody>
                    <a:bodyPr/>
                    <a:lstStyle/>
                    <a:p>
                      <a:pPr algn="r"/>
                      <a:br>
                        <a:rPr lang="en-CN" sz="1100" dirty="0">
                          <a:effectLst/>
                          <a:latin typeface="+mn-lt"/>
                        </a:rPr>
                      </a:br>
                      <a:endParaRPr lang="en-CN" sz="1100" dirty="0">
                        <a:effectLst/>
                        <a:latin typeface="+mn-lt"/>
                      </a:endParaRPr>
                    </a:p>
                  </a:txBody>
                  <a:tcPr marL="18942" marR="18942" marT="0" marB="0" anchor="ctr">
                    <a:lnL w="9525" cap="flat" cmpd="sng" algn="ctr">
                      <a:solidFill>
                        <a:srgbClr val="BFBFBF"/>
                      </a:solidFill>
                      <a:prstDash val="solid"/>
                      <a:round/>
                      <a:headEnd type="none" w="med" len="med"/>
                      <a:tailEnd type="none" w="med" len="med"/>
                    </a:lnL>
                    <a:lnR w="9525" cap="flat" cmpd="sng" algn="ctr">
                      <a:solidFill>
                        <a:srgbClr val="BFBFBF"/>
                      </a:solidFill>
                      <a:prstDash val="solid"/>
                      <a:round/>
                      <a:headEnd type="none" w="med" len="med"/>
                      <a:tailEnd type="none" w="med" len="med"/>
                    </a:lnR>
                    <a:lnT w="9525" cap="flat" cmpd="sng" algn="ctr">
                      <a:solidFill>
                        <a:srgbClr val="BFBFBF"/>
                      </a:solidFill>
                      <a:prstDash val="solid"/>
                      <a:round/>
                      <a:headEnd type="none" w="med" len="med"/>
                      <a:tailEnd type="none" w="med" len="med"/>
                    </a:lnT>
                    <a:lnB w="9525"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26464919"/>
                  </a:ext>
                </a:extLst>
              </a:tr>
            </a:tbl>
          </a:graphicData>
        </a:graphic>
      </p:graphicFrame>
    </p:spTree>
    <p:extLst>
      <p:ext uri="{BB962C8B-B14F-4D97-AF65-F5344CB8AC3E}">
        <p14:creationId xmlns:p14="http://schemas.microsoft.com/office/powerpoint/2010/main" val="2880078586"/>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7" name="Text Box 5"/>
          <p:cNvSpPr txBox="1">
            <a:spLocks noChangeArrowheads="1"/>
          </p:cNvSpPr>
          <p:nvPr/>
        </p:nvSpPr>
        <p:spPr bwMode="auto">
          <a:xfrm>
            <a:off x="609600" y="1371600"/>
            <a:ext cx="80010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spcBef>
                <a:spcPct val="30000"/>
              </a:spcBef>
              <a:spcAft>
                <a:spcPct val="20000"/>
              </a:spcAft>
              <a:buSzPct val="80000"/>
              <a:defRPr sz="2800">
                <a:solidFill>
                  <a:srgbClr val="800000"/>
                </a:solidFill>
                <a:effectLst/>
                <a:latin typeface="Liberation Sans" panose="020B0604020202020204" pitchFamily="34"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r>
              <a:rPr lang="en-US" altLang="en-US" dirty="0">
                <a:solidFill>
                  <a:srgbClr val="CC0000"/>
                </a:solidFill>
              </a:rPr>
              <a:t>Depreciation and Replacement of PP&amp;E</a:t>
            </a:r>
          </a:p>
        </p:txBody>
      </p:sp>
      <p:sp>
        <p:nvSpPr>
          <p:cNvPr id="1037318" name="Text Box 6"/>
          <p:cNvSpPr txBox="1">
            <a:spLocks noChangeArrowheads="1"/>
          </p:cNvSpPr>
          <p:nvPr/>
        </p:nvSpPr>
        <p:spPr bwMode="auto">
          <a:xfrm>
            <a:off x="609600" y="2019300"/>
            <a:ext cx="7848600" cy="19995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74675" indent="-574675" algn="l">
              <a:defRPr sz="2400">
                <a:solidFill>
                  <a:schemeClr val="tx1"/>
                </a:solidFill>
                <a:latin typeface="Times New Roman" pitchFamily="18" charset="0"/>
              </a:defRPr>
            </a:lvl1pPr>
            <a:lvl2pPr marL="1082675" indent="-393700" algn="l">
              <a:defRPr sz="2400">
                <a:solidFill>
                  <a:schemeClr val="tx1"/>
                </a:solidFill>
                <a:latin typeface="Times New Roman" pitchFamily="18" charset="0"/>
              </a:defRPr>
            </a:lvl2pPr>
            <a:lvl3pPr marL="1717675" indent="-457200" algn="l">
              <a:defRPr sz="2400">
                <a:solidFill>
                  <a:schemeClr val="tx1"/>
                </a:solidFill>
                <a:latin typeface="Times New Roman" pitchFamily="18" charset="0"/>
              </a:defRPr>
            </a:lvl3pPr>
            <a:lvl4pPr marL="2289175" indent="-457200" algn="l">
              <a:defRPr sz="2400">
                <a:solidFill>
                  <a:schemeClr val="tx1"/>
                </a:solidFill>
                <a:latin typeface="Times New Roman" pitchFamily="18" charset="0"/>
              </a:defRPr>
            </a:lvl4pPr>
            <a:lvl5pPr marL="2860675" indent="-457200" algn="l">
              <a:defRPr sz="2400">
                <a:solidFill>
                  <a:schemeClr val="tx1"/>
                </a:solidFill>
                <a:latin typeface="Times New Roman" pitchFamily="18" charset="0"/>
              </a:defRPr>
            </a:lvl5pPr>
            <a:lvl6pPr marL="3317875" indent="-457200" eaLnBrk="0" fontAlgn="base" hangingPunct="0">
              <a:spcBef>
                <a:spcPct val="0"/>
              </a:spcBef>
              <a:spcAft>
                <a:spcPct val="0"/>
              </a:spcAft>
              <a:defRPr sz="2400">
                <a:solidFill>
                  <a:schemeClr val="tx1"/>
                </a:solidFill>
                <a:latin typeface="Times New Roman" pitchFamily="18" charset="0"/>
              </a:defRPr>
            </a:lvl6pPr>
            <a:lvl7pPr marL="3775075" indent="-457200" eaLnBrk="0" fontAlgn="base" hangingPunct="0">
              <a:spcBef>
                <a:spcPct val="0"/>
              </a:spcBef>
              <a:spcAft>
                <a:spcPct val="0"/>
              </a:spcAft>
              <a:defRPr sz="2400">
                <a:solidFill>
                  <a:schemeClr val="tx1"/>
                </a:solidFill>
                <a:latin typeface="Times New Roman" pitchFamily="18" charset="0"/>
              </a:defRPr>
            </a:lvl7pPr>
            <a:lvl8pPr marL="4232275" indent="-457200" eaLnBrk="0" fontAlgn="base" hangingPunct="0">
              <a:spcBef>
                <a:spcPct val="0"/>
              </a:spcBef>
              <a:spcAft>
                <a:spcPct val="0"/>
              </a:spcAft>
              <a:defRPr sz="2400">
                <a:solidFill>
                  <a:schemeClr val="tx1"/>
                </a:solidFill>
                <a:latin typeface="Times New Roman" pitchFamily="18" charset="0"/>
              </a:defRPr>
            </a:lvl8pPr>
            <a:lvl9pPr marL="4689475" indent="-457200" eaLnBrk="0" fontAlgn="base" hangingPunct="0">
              <a:spcBef>
                <a:spcPct val="0"/>
              </a:spcBef>
              <a:spcAft>
                <a:spcPct val="0"/>
              </a:spcAft>
              <a:defRPr sz="2400">
                <a:solidFill>
                  <a:schemeClr val="tx1"/>
                </a:solidFill>
                <a:latin typeface="Times New Roman" pitchFamily="18" charset="0"/>
              </a:defRPr>
            </a:lvl9pPr>
          </a:lstStyle>
          <a:p>
            <a:pPr marL="0" indent="0">
              <a:lnSpc>
                <a:spcPct val="125000"/>
              </a:lnSpc>
              <a:spcBef>
                <a:spcPts val="1200"/>
              </a:spcBef>
              <a:buClr>
                <a:schemeClr val="tx1"/>
              </a:buClr>
            </a:pPr>
            <a:r>
              <a:rPr lang="en-US" altLang="en-US" sz="2200" b="0" dirty="0">
                <a:solidFill>
                  <a:srgbClr val="000000"/>
                </a:solidFill>
                <a:latin typeface="Liberation Sans" panose="020B0604020202020204" pitchFamily="34" charset="0"/>
              </a:rPr>
              <a:t>Does depreciation provide for the </a:t>
            </a:r>
            <a:r>
              <a:rPr lang="en-US" altLang="en-US" sz="2200" dirty="0">
                <a:solidFill>
                  <a:srgbClr val="000000"/>
                </a:solidFill>
                <a:latin typeface="Liberation Sans" panose="020B0604020202020204" pitchFamily="34" charset="0"/>
              </a:rPr>
              <a:t>replacement of assets</a:t>
            </a:r>
            <a:r>
              <a:rPr lang="en-US" altLang="en-US" sz="2200" b="0" dirty="0">
                <a:solidFill>
                  <a:srgbClr val="000000"/>
                </a:solidFill>
                <a:latin typeface="Liberation Sans" panose="020B0604020202020204" pitchFamily="34" charset="0"/>
              </a:rPr>
              <a:t>?</a:t>
            </a:r>
          </a:p>
          <a:p>
            <a:pPr marL="685800" lvl="1" indent="-463550">
              <a:lnSpc>
                <a:spcPct val="125000"/>
              </a:lnSpc>
              <a:spcBef>
                <a:spcPts val="1200"/>
              </a:spcBef>
              <a:buClr>
                <a:srgbClr val="CC0000"/>
              </a:buClr>
              <a:buSzPct val="80000"/>
              <a:buFont typeface="Wingdings" panose="05000000000000000000" pitchFamily="2" charset="2"/>
              <a:buChar char="u"/>
            </a:pPr>
            <a:r>
              <a:rPr lang="en-US" altLang="en-US" sz="2100" b="0" dirty="0">
                <a:solidFill>
                  <a:srgbClr val="000000"/>
                </a:solidFill>
                <a:latin typeface="Liberation Sans" panose="020B0604020202020204" pitchFamily="34" charset="0"/>
              </a:rPr>
              <a:t>Does not involve a current cash outflow.</a:t>
            </a:r>
          </a:p>
          <a:p>
            <a:pPr marL="685800" lvl="1" indent="-463550">
              <a:lnSpc>
                <a:spcPct val="125000"/>
              </a:lnSpc>
              <a:spcBef>
                <a:spcPts val="1200"/>
              </a:spcBef>
              <a:buClr>
                <a:srgbClr val="CC0000"/>
              </a:buClr>
              <a:buSzPct val="80000"/>
              <a:buFont typeface="Wingdings" panose="05000000000000000000" pitchFamily="2" charset="2"/>
              <a:buChar char="u"/>
            </a:pPr>
            <a:r>
              <a:rPr lang="en-US" altLang="en-US" sz="2100" b="0" dirty="0">
                <a:solidFill>
                  <a:srgbClr val="000000"/>
                </a:solidFill>
                <a:latin typeface="Liberation Sans" panose="020B0604020202020204" pitchFamily="34" charset="0"/>
              </a:rPr>
              <a:t>Funds for the replacement of the assets come from the revenues (generated through use of the asset).</a:t>
            </a:r>
          </a:p>
        </p:txBody>
      </p:sp>
      <p:sp>
        <p:nvSpPr>
          <p:cNvPr id="7"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6"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2</a:t>
            </a:r>
          </a:p>
        </p:txBody>
      </p:sp>
      <p:sp>
        <p:nvSpPr>
          <p:cNvPr id="9" name="Rectangle 4"/>
          <p:cNvSpPr txBox="1">
            <a:spLocks noChangeArrowheads="1"/>
          </p:cNvSpPr>
          <p:nvPr/>
        </p:nvSpPr>
        <p:spPr bwMode="auto">
          <a:xfrm>
            <a:off x="609600" y="381000"/>
            <a:ext cx="81534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0000E2"/>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dirty="0">
                <a:solidFill>
                  <a:schemeClr val="tx1"/>
                </a:solidFill>
              </a:rPr>
              <a:t>Other Depreciation Issues</a:t>
            </a:r>
          </a:p>
        </p:txBody>
      </p:sp>
      <p:pic>
        <p:nvPicPr>
          <p:cNvPr id="2" name="Picture 1">
            <a:extLst>
              <a:ext uri="{FF2B5EF4-FFF2-40B4-BE49-F238E27FC236}">
                <a16:creationId xmlns:a16="http://schemas.microsoft.com/office/drawing/2014/main" id="{D49D2349-2277-B949-806E-3412090E5C9A}"/>
              </a:ext>
            </a:extLst>
          </p:cNvPr>
          <p:cNvPicPr>
            <a:picLocks noChangeAspect="1"/>
          </p:cNvPicPr>
          <p:nvPr/>
        </p:nvPicPr>
        <p:blipFill>
          <a:blip r:embed="rId3"/>
          <a:stretch>
            <a:fillRect/>
          </a:stretch>
        </p:blipFill>
        <p:spPr>
          <a:xfrm>
            <a:off x="1143000" y="4109310"/>
            <a:ext cx="6477000" cy="2690530"/>
          </a:xfrm>
          <a:prstGeom prst="rect">
            <a:avLst/>
          </a:prstGeom>
        </p:spPr>
      </p:pic>
    </p:spTree>
    <p:extLst>
      <p:ext uri="{BB962C8B-B14F-4D97-AF65-F5344CB8AC3E}">
        <p14:creationId xmlns:p14="http://schemas.microsoft.com/office/powerpoint/2010/main" val="300078540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37318">
                                            <p:txEl>
                                              <p:pRg st="0" end="0"/>
                                            </p:txEl>
                                          </p:spTgt>
                                        </p:tgtEl>
                                        <p:attrNameLst>
                                          <p:attrName>style.visibility</p:attrName>
                                        </p:attrNameLst>
                                      </p:cBhvr>
                                      <p:to>
                                        <p:strVal val="visible"/>
                                      </p:to>
                                    </p:set>
                                    <p:animEffect transition="in" filter="wipe(left)">
                                      <p:cBhvr>
                                        <p:cTn id="7" dur="500"/>
                                        <p:tgtEl>
                                          <p:spTgt spid="10373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37318">
                                            <p:txEl>
                                              <p:pRg st="1" end="1"/>
                                            </p:txEl>
                                          </p:spTgt>
                                        </p:tgtEl>
                                        <p:attrNameLst>
                                          <p:attrName>style.visibility</p:attrName>
                                        </p:attrNameLst>
                                      </p:cBhvr>
                                      <p:to>
                                        <p:strVal val="visible"/>
                                      </p:to>
                                    </p:set>
                                    <p:animEffect transition="in" filter="wipe(left)">
                                      <p:cBhvr>
                                        <p:cTn id="12" dur="500"/>
                                        <p:tgtEl>
                                          <p:spTgt spid="10373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37318">
                                            <p:txEl>
                                              <p:pRg st="2" end="2"/>
                                            </p:txEl>
                                          </p:spTgt>
                                        </p:tgtEl>
                                        <p:attrNameLst>
                                          <p:attrName>style.visibility</p:attrName>
                                        </p:attrNameLst>
                                      </p:cBhvr>
                                      <p:to>
                                        <p:strVal val="visible"/>
                                      </p:to>
                                    </p:set>
                                    <p:animEffect transition="in" filter="wipe(left)">
                                      <p:cBhvr>
                                        <p:cTn id="17" dur="500"/>
                                        <p:tgtEl>
                                          <p:spTgt spid="10373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318" grpId="0" build="p" bldLvl="3"/>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7" name="Text Box 5"/>
          <p:cNvSpPr txBox="1">
            <a:spLocks noChangeArrowheads="1"/>
          </p:cNvSpPr>
          <p:nvPr/>
        </p:nvSpPr>
        <p:spPr bwMode="auto">
          <a:xfrm>
            <a:off x="609600" y="1371600"/>
            <a:ext cx="800100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spcBef>
                <a:spcPct val="30000"/>
              </a:spcBef>
              <a:spcAft>
                <a:spcPct val="20000"/>
              </a:spcAft>
              <a:buSzPct val="80000"/>
              <a:defRPr sz="2800">
                <a:solidFill>
                  <a:srgbClr val="800000"/>
                </a:solidFill>
                <a:effectLst/>
                <a:latin typeface="Liberation Sans" panose="020B0604020202020204" pitchFamily="34"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r>
              <a:rPr lang="en-US" altLang="en-US" dirty="0">
                <a:solidFill>
                  <a:srgbClr val="CC0000"/>
                </a:solidFill>
              </a:rPr>
              <a:t>Revision of Depreciation Rates</a:t>
            </a:r>
            <a:r>
              <a:rPr lang="zh-CN" altLang="en-US" dirty="0">
                <a:solidFill>
                  <a:srgbClr val="CC0000"/>
                </a:solidFill>
              </a:rPr>
              <a:t> 折旧率调整</a:t>
            </a:r>
            <a:endParaRPr lang="en-US" altLang="en-US" dirty="0">
              <a:solidFill>
                <a:srgbClr val="CC0000"/>
              </a:solidFill>
            </a:endParaRPr>
          </a:p>
        </p:txBody>
      </p:sp>
      <p:sp>
        <p:nvSpPr>
          <p:cNvPr id="1037318" name="Text Box 6"/>
          <p:cNvSpPr txBox="1">
            <a:spLocks noChangeArrowheads="1"/>
          </p:cNvSpPr>
          <p:nvPr/>
        </p:nvSpPr>
        <p:spPr bwMode="auto">
          <a:xfrm>
            <a:off x="609600" y="2019300"/>
            <a:ext cx="7848600" cy="39960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574675" indent="-574675" algn="l">
              <a:defRPr sz="2400">
                <a:solidFill>
                  <a:schemeClr val="tx1"/>
                </a:solidFill>
                <a:latin typeface="Times New Roman" pitchFamily="18" charset="0"/>
              </a:defRPr>
            </a:lvl1pPr>
            <a:lvl2pPr marL="1082675" indent="-393700" algn="l">
              <a:defRPr sz="2400">
                <a:solidFill>
                  <a:schemeClr val="tx1"/>
                </a:solidFill>
                <a:latin typeface="Times New Roman" pitchFamily="18" charset="0"/>
              </a:defRPr>
            </a:lvl2pPr>
            <a:lvl3pPr marL="1717675" indent="-457200" algn="l">
              <a:defRPr sz="2400">
                <a:solidFill>
                  <a:schemeClr val="tx1"/>
                </a:solidFill>
                <a:latin typeface="Times New Roman" pitchFamily="18" charset="0"/>
              </a:defRPr>
            </a:lvl3pPr>
            <a:lvl4pPr marL="2289175" indent="-457200" algn="l">
              <a:defRPr sz="2400">
                <a:solidFill>
                  <a:schemeClr val="tx1"/>
                </a:solidFill>
                <a:latin typeface="Times New Roman" pitchFamily="18" charset="0"/>
              </a:defRPr>
            </a:lvl4pPr>
            <a:lvl5pPr marL="2860675" indent="-457200" algn="l">
              <a:defRPr sz="2400">
                <a:solidFill>
                  <a:schemeClr val="tx1"/>
                </a:solidFill>
                <a:latin typeface="Times New Roman" pitchFamily="18" charset="0"/>
              </a:defRPr>
            </a:lvl5pPr>
            <a:lvl6pPr marL="3317875" indent="-457200" eaLnBrk="0" fontAlgn="base" hangingPunct="0">
              <a:spcBef>
                <a:spcPct val="0"/>
              </a:spcBef>
              <a:spcAft>
                <a:spcPct val="0"/>
              </a:spcAft>
              <a:defRPr sz="2400">
                <a:solidFill>
                  <a:schemeClr val="tx1"/>
                </a:solidFill>
                <a:latin typeface="Times New Roman" pitchFamily="18" charset="0"/>
              </a:defRPr>
            </a:lvl6pPr>
            <a:lvl7pPr marL="3775075" indent="-457200" eaLnBrk="0" fontAlgn="base" hangingPunct="0">
              <a:spcBef>
                <a:spcPct val="0"/>
              </a:spcBef>
              <a:spcAft>
                <a:spcPct val="0"/>
              </a:spcAft>
              <a:defRPr sz="2400">
                <a:solidFill>
                  <a:schemeClr val="tx1"/>
                </a:solidFill>
                <a:latin typeface="Times New Roman" pitchFamily="18" charset="0"/>
              </a:defRPr>
            </a:lvl7pPr>
            <a:lvl8pPr marL="4232275" indent="-457200" eaLnBrk="0" fontAlgn="base" hangingPunct="0">
              <a:spcBef>
                <a:spcPct val="0"/>
              </a:spcBef>
              <a:spcAft>
                <a:spcPct val="0"/>
              </a:spcAft>
              <a:defRPr sz="2400">
                <a:solidFill>
                  <a:schemeClr val="tx1"/>
                </a:solidFill>
                <a:latin typeface="Times New Roman" pitchFamily="18" charset="0"/>
              </a:defRPr>
            </a:lvl8pPr>
            <a:lvl9pPr marL="4689475" indent="-457200" eaLnBrk="0" fontAlgn="base" hangingPunct="0">
              <a:spcBef>
                <a:spcPct val="0"/>
              </a:spcBef>
              <a:spcAft>
                <a:spcPct val="0"/>
              </a:spcAft>
              <a:defRPr sz="2400">
                <a:solidFill>
                  <a:schemeClr val="tx1"/>
                </a:solidFill>
                <a:latin typeface="Times New Roman" pitchFamily="18" charset="0"/>
              </a:defRPr>
            </a:lvl9pPr>
          </a:lstStyle>
          <a:p>
            <a:pPr marL="0" indent="0">
              <a:lnSpc>
                <a:spcPct val="125000"/>
              </a:lnSpc>
              <a:spcBef>
                <a:spcPts val="1200"/>
              </a:spcBef>
              <a:buClr>
                <a:schemeClr val="tx1"/>
              </a:buClr>
            </a:pPr>
            <a:r>
              <a:rPr lang="en-US" altLang="en-US" sz="2200" dirty="0">
                <a:solidFill>
                  <a:srgbClr val="000000"/>
                </a:solidFill>
                <a:latin typeface="Liberation Sans" panose="020B0604020202020204" pitchFamily="34" charset="0"/>
              </a:rPr>
              <a:t>IFRS </a:t>
            </a:r>
            <a:r>
              <a:rPr lang="en-US" altLang="en-US" sz="2200" b="0" dirty="0">
                <a:solidFill>
                  <a:srgbClr val="000000"/>
                </a:solidFill>
                <a:latin typeface="Liberation Sans" panose="020B0604020202020204" pitchFamily="34" charset="0"/>
              </a:rPr>
              <a:t>requires that companies review the estimates for residual value and service life </a:t>
            </a:r>
            <a:r>
              <a:rPr lang="en-US" altLang="en-US" sz="2200" b="0" i="1" dirty="0">
                <a:solidFill>
                  <a:srgbClr val="000000"/>
                </a:solidFill>
                <a:latin typeface="Liberation Sans" panose="020B0604020202020204" pitchFamily="34" charset="0"/>
              </a:rPr>
              <a:t>annually</a:t>
            </a:r>
            <a:r>
              <a:rPr lang="en-US" altLang="en-US" sz="2200" b="0" dirty="0">
                <a:solidFill>
                  <a:srgbClr val="000000"/>
                </a:solidFill>
                <a:latin typeface="Liberation Sans" panose="020B0604020202020204" pitchFamily="34" charset="0"/>
              </a:rPr>
              <a:t> and revise them if needed. </a:t>
            </a:r>
          </a:p>
          <a:p>
            <a:pPr marL="0" indent="0">
              <a:lnSpc>
                <a:spcPct val="125000"/>
              </a:lnSpc>
              <a:spcBef>
                <a:spcPts val="1200"/>
              </a:spcBef>
              <a:buClr>
                <a:schemeClr val="tx1"/>
              </a:buClr>
            </a:pPr>
            <a:r>
              <a:rPr lang="en-US" altLang="en-US" sz="2200" b="0" dirty="0">
                <a:solidFill>
                  <a:srgbClr val="000000"/>
                </a:solidFill>
                <a:latin typeface="Liberation Sans" panose="020B0604020202020204" pitchFamily="34" charset="0"/>
              </a:rPr>
              <a:t>How should companies handle </a:t>
            </a:r>
            <a:r>
              <a:rPr lang="en-US" altLang="en-US" sz="2200" dirty="0">
                <a:solidFill>
                  <a:srgbClr val="000000"/>
                </a:solidFill>
                <a:latin typeface="Liberation Sans" panose="020B0604020202020204" pitchFamily="34" charset="0"/>
              </a:rPr>
              <a:t>revisions in depreciation rates</a:t>
            </a:r>
            <a:r>
              <a:rPr lang="en-US" altLang="en-US" sz="2200" b="0" dirty="0">
                <a:solidFill>
                  <a:srgbClr val="000000"/>
                </a:solidFill>
                <a:latin typeface="Liberation Sans" panose="020B0604020202020204" pitchFamily="34" charset="0"/>
              </a:rPr>
              <a:t>?</a:t>
            </a:r>
          </a:p>
          <a:p>
            <a:pPr marL="685800" lvl="1" indent="-463550">
              <a:lnSpc>
                <a:spcPct val="125000"/>
              </a:lnSpc>
              <a:spcBef>
                <a:spcPts val="1200"/>
              </a:spcBef>
              <a:buClr>
                <a:srgbClr val="CC0000"/>
              </a:buClr>
              <a:buSzPct val="80000"/>
              <a:buFont typeface="Wingdings" panose="05000000000000000000" pitchFamily="2" charset="2"/>
              <a:buChar char="u"/>
            </a:pPr>
            <a:r>
              <a:rPr lang="en-US" altLang="en-US" sz="2100" b="0" dirty="0">
                <a:solidFill>
                  <a:srgbClr val="000000"/>
                </a:solidFill>
                <a:latin typeface="Liberation Sans" panose="020B0604020202020204" pitchFamily="34" charset="0"/>
              </a:rPr>
              <a:t>Accounted for in the current and prospective periods</a:t>
            </a:r>
          </a:p>
          <a:p>
            <a:pPr marL="685800" lvl="1" indent="-463550">
              <a:lnSpc>
                <a:spcPct val="125000"/>
              </a:lnSpc>
              <a:spcBef>
                <a:spcPts val="1200"/>
              </a:spcBef>
              <a:buClr>
                <a:srgbClr val="CC0000"/>
              </a:buClr>
              <a:buSzPct val="80000"/>
              <a:buFont typeface="Wingdings" panose="05000000000000000000" pitchFamily="2" charset="2"/>
              <a:buChar char="u"/>
            </a:pPr>
            <a:r>
              <a:rPr lang="en-US" altLang="en-US" sz="2100" b="0" dirty="0">
                <a:solidFill>
                  <a:srgbClr val="000000"/>
                </a:solidFill>
                <a:latin typeface="Liberation Sans" panose="020B0604020202020204" pitchFamily="34" charset="0"/>
              </a:rPr>
              <a:t>Not handled retrospectively</a:t>
            </a:r>
          </a:p>
          <a:p>
            <a:pPr marL="685800" lvl="1" indent="-463550">
              <a:lnSpc>
                <a:spcPct val="125000"/>
              </a:lnSpc>
              <a:spcBef>
                <a:spcPts val="1200"/>
              </a:spcBef>
              <a:buClr>
                <a:srgbClr val="CC0000"/>
              </a:buClr>
              <a:buSzPct val="80000"/>
              <a:buFont typeface="Wingdings" panose="05000000000000000000" pitchFamily="2" charset="2"/>
              <a:buChar char="u"/>
            </a:pPr>
            <a:r>
              <a:rPr lang="en-US" altLang="en-US" sz="2100" b="0" dirty="0">
                <a:solidFill>
                  <a:srgbClr val="000000"/>
                </a:solidFill>
                <a:latin typeface="Liberation Sans" panose="020B0604020202020204" pitchFamily="34" charset="0"/>
              </a:rPr>
              <a:t>Not considered errors or extraordinary items</a:t>
            </a:r>
          </a:p>
        </p:txBody>
      </p:sp>
      <p:sp>
        <p:nvSpPr>
          <p:cNvPr id="7"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6"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2</a:t>
            </a:r>
          </a:p>
        </p:txBody>
      </p:sp>
      <p:sp>
        <p:nvSpPr>
          <p:cNvPr id="9" name="Rectangle 4"/>
          <p:cNvSpPr txBox="1">
            <a:spLocks noChangeArrowheads="1"/>
          </p:cNvSpPr>
          <p:nvPr/>
        </p:nvSpPr>
        <p:spPr bwMode="auto">
          <a:xfrm>
            <a:off x="609600" y="381000"/>
            <a:ext cx="81534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0000E2"/>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dirty="0">
                <a:solidFill>
                  <a:schemeClr val="tx1"/>
                </a:solidFill>
              </a:rPr>
              <a:t>Other Depreciation Issues</a:t>
            </a:r>
          </a:p>
        </p:txBody>
      </p:sp>
    </p:spTree>
    <p:extLst>
      <p:ext uri="{BB962C8B-B14F-4D97-AF65-F5344CB8AC3E}">
        <p14:creationId xmlns:p14="http://schemas.microsoft.com/office/powerpoint/2010/main" val="248549995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37318">
                                            <p:txEl>
                                              <p:pRg st="0" end="0"/>
                                            </p:txEl>
                                          </p:spTgt>
                                        </p:tgtEl>
                                        <p:attrNameLst>
                                          <p:attrName>style.visibility</p:attrName>
                                        </p:attrNameLst>
                                      </p:cBhvr>
                                      <p:to>
                                        <p:strVal val="visible"/>
                                      </p:to>
                                    </p:set>
                                    <p:animEffect transition="in" filter="wipe(left)">
                                      <p:cBhvr>
                                        <p:cTn id="7" dur="500"/>
                                        <p:tgtEl>
                                          <p:spTgt spid="10373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37318">
                                            <p:txEl>
                                              <p:pRg st="1" end="1"/>
                                            </p:txEl>
                                          </p:spTgt>
                                        </p:tgtEl>
                                        <p:attrNameLst>
                                          <p:attrName>style.visibility</p:attrName>
                                        </p:attrNameLst>
                                      </p:cBhvr>
                                      <p:to>
                                        <p:strVal val="visible"/>
                                      </p:to>
                                    </p:set>
                                    <p:animEffect transition="in" filter="wipe(left)">
                                      <p:cBhvr>
                                        <p:cTn id="12" dur="500"/>
                                        <p:tgtEl>
                                          <p:spTgt spid="10373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37318">
                                            <p:txEl>
                                              <p:pRg st="2" end="2"/>
                                            </p:txEl>
                                          </p:spTgt>
                                        </p:tgtEl>
                                        <p:attrNameLst>
                                          <p:attrName>style.visibility</p:attrName>
                                        </p:attrNameLst>
                                      </p:cBhvr>
                                      <p:to>
                                        <p:strVal val="visible"/>
                                      </p:to>
                                    </p:set>
                                    <p:animEffect transition="in" filter="wipe(left)">
                                      <p:cBhvr>
                                        <p:cTn id="17" dur="500"/>
                                        <p:tgtEl>
                                          <p:spTgt spid="10373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37318">
                                            <p:txEl>
                                              <p:pRg st="3" end="3"/>
                                            </p:txEl>
                                          </p:spTgt>
                                        </p:tgtEl>
                                        <p:attrNameLst>
                                          <p:attrName>style.visibility</p:attrName>
                                        </p:attrNameLst>
                                      </p:cBhvr>
                                      <p:to>
                                        <p:strVal val="visible"/>
                                      </p:to>
                                    </p:set>
                                    <p:animEffect transition="in" filter="wipe(left)">
                                      <p:cBhvr>
                                        <p:cTn id="22" dur="500"/>
                                        <p:tgtEl>
                                          <p:spTgt spid="10373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37318">
                                            <p:txEl>
                                              <p:pRg st="4" end="4"/>
                                            </p:txEl>
                                          </p:spTgt>
                                        </p:tgtEl>
                                        <p:attrNameLst>
                                          <p:attrName>style.visibility</p:attrName>
                                        </p:attrNameLst>
                                      </p:cBhvr>
                                      <p:to>
                                        <p:strVal val="visible"/>
                                      </p:to>
                                    </p:set>
                                    <p:animEffect transition="in" filter="wipe(left)">
                                      <p:cBhvr>
                                        <p:cTn id="27" dur="500"/>
                                        <p:tgtEl>
                                          <p:spTgt spid="10373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318" grpId="0" build="p" bldLvl="3"/>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txBox="1">
            <a:spLocks noChangeArrowheads="1"/>
          </p:cNvSpPr>
          <p:nvPr/>
        </p:nvSpPr>
        <p:spPr bwMode="auto">
          <a:xfrm>
            <a:off x="609600" y="3962400"/>
            <a:ext cx="5334000" cy="22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lvl1pPr>
              <a:defRPr b="1">
                <a:solidFill>
                  <a:schemeClr val="folHlink"/>
                </a:solidFill>
                <a:latin typeface="Comic Sans MS" pitchFamily="66" charset="0"/>
              </a:defRPr>
            </a:lvl1pPr>
            <a:lvl2pPr marL="682625" indent="-4508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spcBef>
                <a:spcPct val="20000"/>
              </a:spcBef>
              <a:buClr>
                <a:schemeClr val="accent2"/>
              </a:buClr>
              <a:buSzPct val="75000"/>
              <a:buFont typeface="Wingdings" pitchFamily="2" charset="2"/>
              <a:buNone/>
            </a:pPr>
            <a:r>
              <a:rPr lang="en-US" altLang="en-US" sz="2200" dirty="0">
                <a:solidFill>
                  <a:srgbClr val="CC0000"/>
                </a:solidFill>
                <a:latin typeface="Liberation Sans" panose="020B0604020202020204" pitchFamily="34" charset="0"/>
              </a:rPr>
              <a:t>Questions:</a:t>
            </a:r>
          </a:p>
          <a:p>
            <a:pPr lvl="1" algn="l">
              <a:lnSpc>
                <a:spcPct val="120000"/>
              </a:lnSpc>
              <a:spcBef>
                <a:spcPct val="20000"/>
              </a:spcBef>
              <a:buClr>
                <a:srgbClr val="CC0000"/>
              </a:buClr>
              <a:buSzPct val="75000"/>
              <a:buFont typeface="Wingdings" pitchFamily="2" charset="2"/>
              <a:buChar char="l"/>
            </a:pPr>
            <a:r>
              <a:rPr lang="en-US" altLang="en-US" sz="2200" b="0" dirty="0">
                <a:solidFill>
                  <a:schemeClr val="bg2"/>
                </a:solidFill>
                <a:latin typeface="Liberation Sans" panose="020B0604020202020204" pitchFamily="34" charset="0"/>
              </a:rPr>
              <a:t>What is the journal entry to correct the prior years’ depreciation?</a:t>
            </a:r>
          </a:p>
          <a:p>
            <a:pPr lvl="1" algn="l">
              <a:lnSpc>
                <a:spcPct val="120000"/>
              </a:lnSpc>
              <a:spcBef>
                <a:spcPct val="20000"/>
              </a:spcBef>
              <a:buClr>
                <a:srgbClr val="CC0000"/>
              </a:buClr>
              <a:buSzPct val="75000"/>
              <a:buFont typeface="Wingdings" pitchFamily="2" charset="2"/>
              <a:buChar char="l"/>
            </a:pPr>
            <a:r>
              <a:rPr lang="en-US" altLang="en-US" sz="2200" b="0" dirty="0">
                <a:solidFill>
                  <a:schemeClr val="bg2"/>
                </a:solidFill>
                <a:latin typeface="Liberation Sans" panose="020B0604020202020204" pitchFamily="34" charset="0"/>
              </a:rPr>
              <a:t>Calculate the depreciation expense                                   for 2019.</a:t>
            </a:r>
            <a:endParaRPr lang="en-US" altLang="en-US" sz="2200" b="0" dirty="0">
              <a:solidFill>
                <a:schemeClr val="accent2"/>
              </a:solidFill>
              <a:latin typeface="Liberation Sans" panose="020B0604020202020204" pitchFamily="34" charset="0"/>
            </a:endParaRPr>
          </a:p>
        </p:txBody>
      </p:sp>
      <p:sp>
        <p:nvSpPr>
          <p:cNvPr id="1178627" name="Text Box 3"/>
          <p:cNvSpPr txBox="1">
            <a:spLocks noChangeArrowheads="1"/>
          </p:cNvSpPr>
          <p:nvPr/>
        </p:nvSpPr>
        <p:spPr bwMode="auto">
          <a:xfrm>
            <a:off x="6477000" y="4573588"/>
            <a:ext cx="1752600" cy="654050"/>
          </a:xfrm>
          <a:prstGeom prst="rect">
            <a:avLst/>
          </a:prstGeom>
          <a:solidFill>
            <a:srgbClr val="FBF5C9"/>
          </a:solidFill>
          <a:ln w="28575" cap="sq">
            <a:solidFill>
              <a:schemeClr val="tx1"/>
            </a:solidFill>
            <a:miter lim="800000"/>
            <a:headEnd/>
            <a:tailEnd/>
          </a:ln>
          <a:effec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nSpc>
                <a:spcPct val="90000"/>
              </a:lnSpc>
            </a:pPr>
            <a:r>
              <a:rPr lang="en-US" altLang="en-US" sz="2000" dirty="0">
                <a:solidFill>
                  <a:schemeClr val="tx1"/>
                </a:solidFill>
                <a:latin typeface="Liberation Sans" panose="020B0604020202020204" pitchFamily="34" charset="0"/>
              </a:rPr>
              <a:t>No Entry </a:t>
            </a:r>
          </a:p>
          <a:p>
            <a:pPr>
              <a:lnSpc>
                <a:spcPct val="90000"/>
              </a:lnSpc>
            </a:pPr>
            <a:r>
              <a:rPr lang="en-US" altLang="en-US" sz="2000" dirty="0">
                <a:solidFill>
                  <a:schemeClr val="tx1"/>
                </a:solidFill>
                <a:latin typeface="Liberation Sans" panose="020B0604020202020204" pitchFamily="34" charset="0"/>
              </a:rPr>
              <a:t>Required</a:t>
            </a:r>
          </a:p>
        </p:txBody>
      </p:sp>
      <p:sp>
        <p:nvSpPr>
          <p:cNvPr id="33796" name="Rectangle 2"/>
          <p:cNvSpPr>
            <a:spLocks noGrp="1" noChangeArrowheads="1"/>
          </p:cNvSpPr>
          <p:nvPr>
            <p:ph type="body" idx="1"/>
          </p:nvPr>
        </p:nvSpPr>
        <p:spPr>
          <a:xfrm>
            <a:off x="620713" y="1371600"/>
            <a:ext cx="7989887" cy="2527300"/>
          </a:xfrm>
          <a:solidFill>
            <a:srgbClr val="FFFFFF"/>
          </a:solidFill>
          <a:extLst>
            <a:ext uri="{91240B29-F687-4F45-9708-019B960494DF}">
              <a14:hiddenLine xmlns:a14="http://schemas.microsoft.com/office/drawing/2010/main" w="12700" cap="flat" cmpd="sng">
                <a:solidFill>
                  <a:schemeClr val="tx1"/>
                </a:solidFill>
                <a:prstDash val="solid"/>
                <a:miter lim="800000"/>
                <a:headEnd/>
                <a:tailEnd/>
              </a14:hiddenLine>
            </a:ext>
          </a:extLst>
        </p:spPr>
        <p:txBody>
          <a:bodyPr lIns="90488" tIns="44450" rIns="90488" bIns="44450">
            <a:spAutoFit/>
          </a:bodyPr>
          <a:lstStyle/>
          <a:p>
            <a:pPr marL="0" indent="0">
              <a:lnSpc>
                <a:spcPct val="120000"/>
              </a:lnSpc>
              <a:buFont typeface="Wingdings" pitchFamily="2" charset="2"/>
              <a:buNone/>
            </a:pPr>
            <a:r>
              <a:rPr lang="en-US" altLang="en-US" sz="2200" b="0" dirty="0">
                <a:effectLst/>
                <a:latin typeface="Liberation Sans" panose="020B0604020202020204" pitchFamily="34" charset="0"/>
              </a:rPr>
              <a:t>Arcadia HS, purchased equipment for $510,000 which was estimated to have a useful life of 10 years with a residual value of $10,000 at the end of that time.  Depreciation has been recorded for 7 years on a straight-line basis. In 2019 (year 8), it is determined that the total estimated life should be 15 years with a residual value of $5,000 at the end of that time.</a:t>
            </a:r>
            <a:endParaRPr lang="en-US" altLang="en-US" sz="2200" b="0" dirty="0">
              <a:solidFill>
                <a:schemeClr val="accent2"/>
              </a:solidFill>
              <a:effectLst/>
              <a:latin typeface="Liberation Sans" panose="020B0604020202020204" pitchFamily="34" charset="0"/>
            </a:endParaRPr>
          </a:p>
        </p:txBody>
      </p:sp>
      <p:sp>
        <p:nvSpPr>
          <p:cNvPr id="1178629" name="Line 5"/>
          <p:cNvSpPr>
            <a:spLocks noChangeShapeType="1"/>
          </p:cNvSpPr>
          <p:nvPr/>
        </p:nvSpPr>
        <p:spPr bwMode="auto">
          <a:xfrm>
            <a:off x="6553200" y="5684838"/>
            <a:ext cx="1524000" cy="0"/>
          </a:xfrm>
          <a:prstGeom prst="line">
            <a:avLst/>
          </a:prstGeom>
          <a:noFill/>
          <a:ln w="38100" cap="sq">
            <a:solidFill>
              <a:srgbClr val="CC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8" name="Rectangle 4"/>
          <p:cNvSpPr>
            <a:spLocks noGrp="1" noChangeArrowheads="1"/>
          </p:cNvSpPr>
          <p:nvPr>
            <p:ph type="title" idx="4294967295"/>
          </p:nvPr>
        </p:nvSpPr>
        <p:spPr bwMode="auto">
          <a:xfrm>
            <a:off x="609600" y="381000"/>
            <a:ext cx="83820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algn="l">
              <a:defRPr/>
            </a:pPr>
            <a:r>
              <a:rPr lang="en-US" sz="3200" i="0" kern="1200" dirty="0">
                <a:solidFill>
                  <a:srgbClr val="CC0000"/>
                </a:solidFill>
                <a:effectLst/>
                <a:latin typeface="Liberation Sans" panose="020B0604020202020204" pitchFamily="34" charset="0"/>
                <a:ea typeface="+mn-ea"/>
                <a:cs typeface="+mn-cs"/>
              </a:rPr>
              <a:t>Revision of Depreciation Rates</a:t>
            </a: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0"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2</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78627"/>
                                        </p:tgtEl>
                                        <p:attrNameLst>
                                          <p:attrName>style.visibility</p:attrName>
                                        </p:attrNameLst>
                                      </p:cBhvr>
                                      <p:to>
                                        <p:strVal val="visible"/>
                                      </p:to>
                                    </p:set>
                                    <p:animEffect transition="in" filter="wipe(left)">
                                      <p:cBhvr>
                                        <p:cTn id="7" dur="500"/>
                                        <p:tgtEl>
                                          <p:spTgt spid="11786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78629"/>
                                        </p:tgtEl>
                                        <p:attrNameLst>
                                          <p:attrName>style.visibility</p:attrName>
                                        </p:attrNameLst>
                                      </p:cBhvr>
                                      <p:to>
                                        <p:strVal val="visible"/>
                                      </p:to>
                                    </p:set>
                                    <p:animEffect transition="in" filter="wipe(left)">
                                      <p:cBhvr>
                                        <p:cTn id="12" dur="500"/>
                                        <p:tgtEl>
                                          <p:spTgt spid="1178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8627" grpId="0" animBg="1"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74" name="Rectangle 2"/>
          <p:cNvSpPr>
            <a:spLocks noChangeArrowheads="1"/>
          </p:cNvSpPr>
          <p:nvPr/>
        </p:nvSpPr>
        <p:spPr bwMode="auto">
          <a:xfrm>
            <a:off x="1524000" y="3962400"/>
            <a:ext cx="5943600" cy="2057400"/>
          </a:xfrm>
          <a:prstGeom prst="rect">
            <a:avLst/>
          </a:prstGeom>
          <a:solidFill>
            <a:srgbClr val="FBF5C9"/>
          </a:solidFill>
          <a:ln w="28575" cap="sq">
            <a:solidFill>
              <a:schemeClr val="tx1"/>
            </a:solidFill>
            <a:miter lim="800000"/>
            <a:headEnd type="none" w="sm" len="sm"/>
            <a:tailEnd type="none" w="sm" len="sm"/>
          </a:ln>
          <a:effec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effectLst>
                <a:outerShdw blurRad="38100" dist="38100" dir="2700000" algn="tl">
                  <a:srgbClr val="FFFFFF"/>
                </a:outerShdw>
              </a:effectLst>
              <a:latin typeface="Liberation Sans" panose="020B0604020202020204" pitchFamily="34" charset="0"/>
            </a:endParaRPr>
          </a:p>
        </p:txBody>
      </p:sp>
      <p:sp>
        <p:nvSpPr>
          <p:cNvPr id="34819" name="Text Box 3"/>
          <p:cNvSpPr txBox="1">
            <a:spLocks noChangeArrowheads="1"/>
          </p:cNvSpPr>
          <p:nvPr/>
        </p:nvSpPr>
        <p:spPr bwMode="auto">
          <a:xfrm>
            <a:off x="2057400" y="4572000"/>
            <a:ext cx="16764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50000"/>
              </a:spcBef>
            </a:pPr>
            <a:r>
              <a:rPr lang="en-US" altLang="en-US" sz="2200" b="0" dirty="0">
                <a:solidFill>
                  <a:schemeClr val="tx1"/>
                </a:solidFill>
                <a:latin typeface="Liberation Sans" panose="020B0604020202020204" pitchFamily="34" charset="0"/>
              </a:rPr>
              <a:t>Equipment</a:t>
            </a:r>
          </a:p>
        </p:txBody>
      </p:sp>
      <p:sp>
        <p:nvSpPr>
          <p:cNvPr id="34820" name="Text Box 4"/>
          <p:cNvSpPr txBox="1">
            <a:spLocks noChangeArrowheads="1"/>
          </p:cNvSpPr>
          <p:nvPr/>
        </p:nvSpPr>
        <p:spPr bwMode="auto">
          <a:xfrm>
            <a:off x="5562600" y="4572000"/>
            <a:ext cx="16764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2200" b="0" dirty="0">
                <a:solidFill>
                  <a:schemeClr val="tx1"/>
                </a:solidFill>
                <a:latin typeface="Liberation Sans" panose="020B0604020202020204" pitchFamily="34" charset="0"/>
              </a:rPr>
              <a:t>$510,000</a:t>
            </a:r>
          </a:p>
        </p:txBody>
      </p:sp>
      <p:sp>
        <p:nvSpPr>
          <p:cNvPr id="34821" name="Text Box 5"/>
          <p:cNvSpPr txBox="1">
            <a:spLocks noChangeArrowheads="1"/>
          </p:cNvSpPr>
          <p:nvPr/>
        </p:nvSpPr>
        <p:spPr bwMode="auto">
          <a:xfrm>
            <a:off x="2057400" y="4953000"/>
            <a:ext cx="40386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50000"/>
              </a:spcBef>
            </a:pPr>
            <a:r>
              <a:rPr lang="en-US" altLang="en-US" sz="2200" b="0" dirty="0">
                <a:solidFill>
                  <a:schemeClr val="tx1"/>
                </a:solidFill>
                <a:latin typeface="Liberation Sans" panose="020B0604020202020204" pitchFamily="34" charset="0"/>
              </a:rPr>
              <a:t>Accumulated depreciation</a:t>
            </a:r>
          </a:p>
        </p:txBody>
      </p:sp>
      <p:sp>
        <p:nvSpPr>
          <p:cNvPr id="34822" name="Text Box 6"/>
          <p:cNvSpPr txBox="1">
            <a:spLocks noChangeArrowheads="1"/>
          </p:cNvSpPr>
          <p:nvPr/>
        </p:nvSpPr>
        <p:spPr bwMode="auto">
          <a:xfrm>
            <a:off x="5562600" y="4953000"/>
            <a:ext cx="16764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2200" b="0" dirty="0">
                <a:solidFill>
                  <a:schemeClr val="tx1"/>
                </a:solidFill>
                <a:latin typeface="Liberation Sans" panose="020B0604020202020204" pitchFamily="34" charset="0"/>
              </a:rPr>
              <a:t>  350,000</a:t>
            </a:r>
          </a:p>
        </p:txBody>
      </p:sp>
      <p:sp>
        <p:nvSpPr>
          <p:cNvPr id="34823" name="Text Box 7"/>
          <p:cNvSpPr txBox="1">
            <a:spLocks noChangeArrowheads="1"/>
          </p:cNvSpPr>
          <p:nvPr/>
        </p:nvSpPr>
        <p:spPr bwMode="auto">
          <a:xfrm>
            <a:off x="2057400" y="5410200"/>
            <a:ext cx="40386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50000"/>
              </a:spcBef>
            </a:pPr>
            <a:r>
              <a:rPr lang="en-US" altLang="en-US" sz="2200" b="0" dirty="0">
                <a:solidFill>
                  <a:schemeClr val="tx1"/>
                </a:solidFill>
                <a:latin typeface="Liberation Sans" panose="020B0604020202020204" pitchFamily="34" charset="0"/>
              </a:rPr>
              <a:t>   Net book value (NBV)</a:t>
            </a:r>
          </a:p>
        </p:txBody>
      </p:sp>
      <p:sp>
        <p:nvSpPr>
          <p:cNvPr id="34824" name="Text Box 8"/>
          <p:cNvSpPr txBox="1">
            <a:spLocks noChangeArrowheads="1"/>
          </p:cNvSpPr>
          <p:nvPr/>
        </p:nvSpPr>
        <p:spPr bwMode="auto">
          <a:xfrm>
            <a:off x="5562600" y="5410200"/>
            <a:ext cx="1676400" cy="427038"/>
          </a:xfrm>
          <a:prstGeom prst="rect">
            <a:avLst/>
          </a:prstGeom>
          <a:solidFill>
            <a:srgbClr val="FBF5C9"/>
          </a:solidFill>
          <a:ln>
            <a:noFill/>
          </a:ln>
          <a:effec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2200" dirty="0">
                <a:solidFill>
                  <a:srgbClr val="CC0000"/>
                </a:solidFill>
                <a:latin typeface="Liberation Sans" panose="020B0604020202020204" pitchFamily="34" charset="0"/>
              </a:rPr>
              <a:t>$160,000</a:t>
            </a:r>
          </a:p>
        </p:txBody>
      </p:sp>
      <p:sp>
        <p:nvSpPr>
          <p:cNvPr id="34825" name="Text Box 9"/>
          <p:cNvSpPr txBox="1">
            <a:spLocks noChangeArrowheads="1"/>
          </p:cNvSpPr>
          <p:nvPr/>
        </p:nvSpPr>
        <p:spPr bwMode="auto">
          <a:xfrm>
            <a:off x="3200400" y="4068763"/>
            <a:ext cx="41148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Bef>
                <a:spcPct val="50000"/>
              </a:spcBef>
            </a:pPr>
            <a:r>
              <a:rPr lang="en-US" altLang="en-US" sz="2200" b="0" u="sng" dirty="0">
                <a:solidFill>
                  <a:schemeClr val="tx1"/>
                </a:solidFill>
                <a:latin typeface="Liberation Sans" panose="020B0604020202020204" pitchFamily="34" charset="0"/>
              </a:rPr>
              <a:t>Balance Sheet</a:t>
            </a:r>
            <a:r>
              <a:rPr lang="en-US" altLang="en-US" sz="2200" b="0" dirty="0">
                <a:solidFill>
                  <a:schemeClr val="tx1"/>
                </a:solidFill>
                <a:latin typeface="Liberation Sans" panose="020B0604020202020204" pitchFamily="34" charset="0"/>
              </a:rPr>
              <a:t>   </a:t>
            </a:r>
            <a:r>
              <a:rPr lang="en-US" altLang="en-US" sz="2000" b="0" dirty="0">
                <a:solidFill>
                  <a:schemeClr val="tx1"/>
                </a:solidFill>
                <a:latin typeface="Liberation Sans" panose="020B0604020202020204" pitchFamily="34" charset="0"/>
              </a:rPr>
              <a:t>(Dec. 31, 2018)</a:t>
            </a:r>
          </a:p>
        </p:txBody>
      </p:sp>
      <p:sp>
        <p:nvSpPr>
          <p:cNvPr id="34827" name="Text Box 11"/>
          <p:cNvSpPr txBox="1">
            <a:spLocks noChangeArrowheads="1"/>
          </p:cNvSpPr>
          <p:nvPr/>
        </p:nvSpPr>
        <p:spPr bwMode="auto">
          <a:xfrm>
            <a:off x="7162800" y="196850"/>
            <a:ext cx="1524000" cy="768350"/>
          </a:xfrm>
          <a:prstGeom prst="rect">
            <a:avLst/>
          </a:prstGeom>
          <a:solidFill>
            <a:srgbClr val="FBF5C9"/>
          </a:solidFill>
          <a:ln w="28575">
            <a:solidFill>
              <a:schemeClr val="tx1"/>
            </a:solidFill>
            <a:miter lim="800000"/>
            <a:headEnd/>
            <a:tailEnd/>
          </a:ln>
          <a:effectLst>
            <a:outerShdw dist="107763" dir="2700000" algn="ctr" rotWithShape="0">
              <a:schemeClr val="bg2"/>
            </a:outerShdw>
          </a:effectLst>
        </p:spPr>
        <p:txBody>
          <a:bodyPr>
            <a:spAutoFit/>
          </a:bodyPr>
          <a:lstStyle>
            <a:defPPr>
              <a:defRPr lang="en-US"/>
            </a:defPPr>
            <a:lvl1pPr>
              <a:spcBef>
                <a:spcPct val="50000"/>
              </a:spcBef>
              <a:defRPr sz="2200" b="0">
                <a:solidFill>
                  <a:schemeClr val="tx1"/>
                </a:solidFill>
                <a:effectLst>
                  <a:outerShdw blurRad="38100" dist="38100" dir="2700000" algn="tl">
                    <a:srgbClr val="FFFFFF"/>
                  </a:outerShdw>
                </a:effectLst>
                <a:latin typeface="Arial" charset="0"/>
              </a:defRPr>
            </a:lvl1pPr>
          </a:lstStyle>
          <a:p>
            <a:pPr>
              <a:defRPr/>
            </a:pPr>
            <a:r>
              <a:rPr lang="en-US" dirty="0">
                <a:latin typeface="Liberation Sans" panose="020B0604020202020204" pitchFamily="34" charset="0"/>
              </a:rPr>
              <a:t>After 7 years</a:t>
            </a:r>
          </a:p>
        </p:txBody>
      </p:sp>
      <p:sp>
        <p:nvSpPr>
          <p:cNvPr id="2" name="Text Box 12"/>
          <p:cNvSpPr txBox="1">
            <a:spLocks noChangeArrowheads="1"/>
          </p:cNvSpPr>
          <p:nvPr/>
        </p:nvSpPr>
        <p:spPr bwMode="auto">
          <a:xfrm>
            <a:off x="609600" y="1395413"/>
            <a:ext cx="4724400" cy="2055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60875" algn="r"/>
              </a:tabLst>
              <a:defRPr b="1">
                <a:solidFill>
                  <a:schemeClr val="folHlink"/>
                </a:solidFill>
                <a:latin typeface="Comic Sans MS" pitchFamily="66" charset="0"/>
              </a:defRPr>
            </a:lvl1pPr>
            <a:lvl2pPr marL="742950" indent="-285750">
              <a:tabLst>
                <a:tab pos="4460875" algn="r"/>
              </a:tabLst>
              <a:defRPr b="1">
                <a:solidFill>
                  <a:schemeClr val="folHlink"/>
                </a:solidFill>
                <a:latin typeface="Comic Sans MS" pitchFamily="66" charset="0"/>
              </a:defRPr>
            </a:lvl2pPr>
            <a:lvl3pPr marL="1143000" indent="-228600">
              <a:tabLst>
                <a:tab pos="4460875" algn="r"/>
              </a:tabLst>
              <a:defRPr b="1">
                <a:solidFill>
                  <a:schemeClr val="folHlink"/>
                </a:solidFill>
                <a:latin typeface="Comic Sans MS" pitchFamily="66" charset="0"/>
              </a:defRPr>
            </a:lvl3pPr>
            <a:lvl4pPr marL="1600200" indent="-228600">
              <a:tabLst>
                <a:tab pos="4460875" algn="r"/>
              </a:tabLst>
              <a:defRPr b="1">
                <a:solidFill>
                  <a:schemeClr val="folHlink"/>
                </a:solidFill>
                <a:latin typeface="Comic Sans MS" pitchFamily="66" charset="0"/>
              </a:defRPr>
            </a:lvl4pPr>
            <a:lvl5pPr marL="2057400" indent="-228600">
              <a:tabLst>
                <a:tab pos="4460875" algn="r"/>
              </a:tabLst>
              <a:defRPr b="1">
                <a:solidFill>
                  <a:schemeClr val="folHlink"/>
                </a:solidFill>
                <a:latin typeface="Comic Sans MS" pitchFamily="66" charset="0"/>
              </a:defRPr>
            </a:lvl5pPr>
            <a:lvl6pPr marL="2514600" indent="-228600" algn="ctr" eaLnBrk="0" fontAlgn="base" hangingPunct="0">
              <a:spcBef>
                <a:spcPct val="0"/>
              </a:spcBef>
              <a:spcAft>
                <a:spcPct val="0"/>
              </a:spcAft>
              <a:tabLst>
                <a:tab pos="4460875" algn="r"/>
              </a:tabLst>
              <a:defRPr b="1">
                <a:solidFill>
                  <a:schemeClr val="folHlink"/>
                </a:solidFill>
                <a:latin typeface="Comic Sans MS" pitchFamily="66" charset="0"/>
              </a:defRPr>
            </a:lvl6pPr>
            <a:lvl7pPr marL="2971800" indent="-228600" algn="ctr" eaLnBrk="0" fontAlgn="base" hangingPunct="0">
              <a:spcBef>
                <a:spcPct val="0"/>
              </a:spcBef>
              <a:spcAft>
                <a:spcPct val="0"/>
              </a:spcAft>
              <a:tabLst>
                <a:tab pos="4460875" algn="r"/>
              </a:tabLst>
              <a:defRPr b="1">
                <a:solidFill>
                  <a:schemeClr val="folHlink"/>
                </a:solidFill>
                <a:latin typeface="Comic Sans MS" pitchFamily="66" charset="0"/>
              </a:defRPr>
            </a:lvl7pPr>
            <a:lvl8pPr marL="3429000" indent="-228600" algn="ctr" eaLnBrk="0" fontAlgn="base" hangingPunct="0">
              <a:spcBef>
                <a:spcPct val="0"/>
              </a:spcBef>
              <a:spcAft>
                <a:spcPct val="0"/>
              </a:spcAft>
              <a:tabLst>
                <a:tab pos="4460875" algn="r"/>
              </a:tabLst>
              <a:defRPr b="1">
                <a:solidFill>
                  <a:schemeClr val="folHlink"/>
                </a:solidFill>
                <a:latin typeface="Comic Sans MS" pitchFamily="66" charset="0"/>
              </a:defRPr>
            </a:lvl8pPr>
            <a:lvl9pPr marL="3886200" indent="-228600" algn="ctr" eaLnBrk="0" fontAlgn="base" hangingPunct="0">
              <a:spcBef>
                <a:spcPct val="0"/>
              </a:spcBef>
              <a:spcAft>
                <a:spcPct val="0"/>
              </a:spcAft>
              <a:tabLst>
                <a:tab pos="4460875" algn="r"/>
              </a:tabLst>
              <a:defRPr b="1">
                <a:solidFill>
                  <a:schemeClr val="folHlink"/>
                </a:solidFill>
                <a:latin typeface="Comic Sans MS" pitchFamily="66" charset="0"/>
              </a:defRPr>
            </a:lvl9pPr>
          </a:lstStyle>
          <a:p>
            <a:pPr algn="l">
              <a:spcBef>
                <a:spcPct val="20000"/>
              </a:spcBef>
            </a:pPr>
            <a:r>
              <a:rPr lang="en-US" altLang="en-US" sz="2200" b="0" dirty="0">
                <a:solidFill>
                  <a:schemeClr val="tx1"/>
                </a:solidFill>
                <a:latin typeface="Liberation Sans" panose="020B0604020202020204" pitchFamily="34" charset="0"/>
              </a:rPr>
              <a:t>Equipment cost 	$510,000</a:t>
            </a:r>
          </a:p>
          <a:p>
            <a:pPr algn="l">
              <a:spcBef>
                <a:spcPct val="20000"/>
              </a:spcBef>
            </a:pPr>
            <a:r>
              <a:rPr lang="en-US" altLang="en-US" sz="2200" b="0" dirty="0">
                <a:solidFill>
                  <a:schemeClr val="tx1"/>
                </a:solidFill>
                <a:latin typeface="Liberation Sans" panose="020B0604020202020204" pitchFamily="34" charset="0"/>
              </a:rPr>
              <a:t>Salvage value	           -   10,000</a:t>
            </a:r>
          </a:p>
          <a:p>
            <a:pPr algn="l">
              <a:spcBef>
                <a:spcPct val="20000"/>
              </a:spcBef>
            </a:pPr>
            <a:r>
              <a:rPr lang="en-US" altLang="en-US" sz="2200" b="0" dirty="0">
                <a:solidFill>
                  <a:schemeClr val="tx1"/>
                </a:solidFill>
                <a:latin typeface="Liberation Sans" panose="020B0604020202020204" pitchFamily="34" charset="0"/>
              </a:rPr>
              <a:t>Depreciable base	500,000</a:t>
            </a:r>
          </a:p>
          <a:p>
            <a:pPr algn="l">
              <a:spcBef>
                <a:spcPct val="20000"/>
              </a:spcBef>
            </a:pPr>
            <a:r>
              <a:rPr lang="en-US" altLang="en-US" sz="2200" b="0" dirty="0">
                <a:solidFill>
                  <a:schemeClr val="tx1"/>
                </a:solidFill>
                <a:latin typeface="Liberation Sans" panose="020B0604020202020204" pitchFamily="34" charset="0"/>
              </a:rPr>
              <a:t>Useful life (original)	    10 years</a:t>
            </a:r>
          </a:p>
          <a:p>
            <a:pPr algn="l">
              <a:spcBef>
                <a:spcPct val="20000"/>
              </a:spcBef>
            </a:pPr>
            <a:r>
              <a:rPr lang="en-US" altLang="en-US" sz="2200" b="0" dirty="0">
                <a:solidFill>
                  <a:schemeClr val="tx1"/>
                </a:solidFill>
                <a:latin typeface="Liberation Sans" panose="020B0604020202020204" pitchFamily="34" charset="0"/>
              </a:rPr>
              <a:t>Annual depreciation	    $ 50,000</a:t>
            </a:r>
          </a:p>
        </p:txBody>
      </p:sp>
      <p:sp>
        <p:nvSpPr>
          <p:cNvPr id="34828" name="Text Box 13"/>
          <p:cNvSpPr txBox="1">
            <a:spLocks noChangeArrowheads="1"/>
          </p:cNvSpPr>
          <p:nvPr/>
        </p:nvSpPr>
        <p:spPr bwMode="auto">
          <a:xfrm>
            <a:off x="5334000" y="2995613"/>
            <a:ext cx="3352800"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spcBef>
                <a:spcPct val="50000"/>
              </a:spcBef>
            </a:pPr>
            <a:r>
              <a:rPr lang="en-US" altLang="en-US" sz="2200" b="0" dirty="0">
                <a:solidFill>
                  <a:schemeClr val="tx1"/>
                </a:solidFill>
                <a:latin typeface="Liberation Sans" panose="020B0604020202020204" pitchFamily="34" charset="0"/>
              </a:rPr>
              <a:t>x  7 years  =  </a:t>
            </a:r>
            <a:r>
              <a:rPr lang="en-US" altLang="en-US" sz="2200" dirty="0">
                <a:solidFill>
                  <a:srgbClr val="CC0000"/>
                </a:solidFill>
                <a:latin typeface="Liberation Sans" panose="020B0604020202020204" pitchFamily="34" charset="0"/>
              </a:rPr>
              <a:t>$350,000 </a:t>
            </a:r>
          </a:p>
        </p:txBody>
      </p:sp>
      <p:sp>
        <p:nvSpPr>
          <p:cNvPr id="1180686" name="Text Box 14"/>
          <p:cNvSpPr txBox="1">
            <a:spLocks noChangeArrowheads="1"/>
          </p:cNvSpPr>
          <p:nvPr/>
        </p:nvSpPr>
        <p:spPr bwMode="auto">
          <a:xfrm>
            <a:off x="5867400" y="1524000"/>
            <a:ext cx="2819400" cy="1125538"/>
          </a:xfrm>
          <a:prstGeom prst="rect">
            <a:avLst/>
          </a:prstGeom>
          <a:solidFill>
            <a:srgbClr val="FBF5C9"/>
          </a:solidFill>
          <a:ln w="28575">
            <a:solidFill>
              <a:schemeClr val="tx1"/>
            </a:solidFill>
            <a:miter lim="800000"/>
            <a:headEnd/>
            <a:tailEnd/>
          </a:ln>
          <a:effectLst>
            <a:outerShdw dist="107763" dir="2700000" algn="ctr" rotWithShape="0">
              <a:schemeClr val="bg2"/>
            </a:outerShdw>
          </a:effectLst>
        </p:spPr>
        <p:txBody>
          <a:bodyPr>
            <a:spAutoFit/>
          </a:bodyPr>
          <a:lstStyle/>
          <a:p>
            <a:pPr>
              <a:spcBef>
                <a:spcPct val="50000"/>
              </a:spcBef>
              <a:defRPr/>
            </a:pPr>
            <a:r>
              <a:rPr lang="en-US" sz="2200" b="0" dirty="0">
                <a:solidFill>
                  <a:schemeClr val="tx1"/>
                </a:solidFill>
                <a:effectLst>
                  <a:outerShdw blurRad="38100" dist="38100" dir="2700000" algn="tl">
                    <a:srgbClr val="FFFFFF"/>
                  </a:outerShdw>
                </a:effectLst>
                <a:latin typeface="Liberation Sans" panose="020B0604020202020204" pitchFamily="34" charset="0"/>
              </a:rPr>
              <a:t>First, establish NBV at date of change in estimate.</a:t>
            </a:r>
          </a:p>
        </p:txBody>
      </p:sp>
      <p:sp>
        <p:nvSpPr>
          <p:cNvPr id="1180687" name="Freeform 15"/>
          <p:cNvSpPr>
            <a:spLocks/>
          </p:cNvSpPr>
          <p:nvPr/>
        </p:nvSpPr>
        <p:spPr bwMode="auto">
          <a:xfrm>
            <a:off x="3962400" y="3021013"/>
            <a:ext cx="1204913" cy="1587"/>
          </a:xfrm>
          <a:custGeom>
            <a:avLst/>
            <a:gdLst>
              <a:gd name="T0" fmla="*/ 0 w 759"/>
              <a:gd name="T1" fmla="*/ 0 h 1"/>
              <a:gd name="T2" fmla="*/ 759 w 759"/>
              <a:gd name="T3" fmla="*/ 0 h 1"/>
            </a:gdLst>
            <a:ahLst/>
            <a:cxnLst>
              <a:cxn ang="0">
                <a:pos x="T0" y="T1"/>
              </a:cxn>
              <a:cxn ang="0">
                <a:pos x="T2" y="T3"/>
              </a:cxn>
            </a:cxnLst>
            <a:rect l="0" t="0" r="r" b="b"/>
            <a:pathLst>
              <a:path w="759" h="1">
                <a:moveTo>
                  <a:pt x="0" y="0"/>
                </a:moveTo>
                <a:lnTo>
                  <a:pt x="759" y="0"/>
                </a:lnTo>
              </a:path>
            </a:pathLst>
          </a:custGeom>
          <a:noFill/>
          <a:ln w="28575"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180688" name="Line 16"/>
          <p:cNvSpPr>
            <a:spLocks noChangeShapeType="1"/>
          </p:cNvSpPr>
          <p:nvPr/>
        </p:nvSpPr>
        <p:spPr bwMode="auto">
          <a:xfrm>
            <a:off x="3962400" y="2209800"/>
            <a:ext cx="1219200"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180689" name="Freeform 17"/>
          <p:cNvSpPr>
            <a:spLocks/>
          </p:cNvSpPr>
          <p:nvPr/>
        </p:nvSpPr>
        <p:spPr bwMode="auto">
          <a:xfrm>
            <a:off x="3962400" y="3427413"/>
            <a:ext cx="1204913" cy="1587"/>
          </a:xfrm>
          <a:custGeom>
            <a:avLst/>
            <a:gdLst>
              <a:gd name="T0" fmla="*/ 0 w 759"/>
              <a:gd name="T1" fmla="*/ 0 h 1"/>
              <a:gd name="T2" fmla="*/ 759 w 759"/>
              <a:gd name="T3" fmla="*/ 0 h 1"/>
            </a:gdLst>
            <a:ahLst/>
            <a:cxnLst>
              <a:cxn ang="0">
                <a:pos x="T0" y="T1"/>
              </a:cxn>
              <a:cxn ang="0">
                <a:pos x="T2" y="T3"/>
              </a:cxn>
            </a:cxnLst>
            <a:rect l="0" t="0" r="r" b="b"/>
            <a:pathLst>
              <a:path w="759" h="1">
                <a:moveTo>
                  <a:pt x="0" y="0"/>
                </a:moveTo>
                <a:lnTo>
                  <a:pt x="759" y="0"/>
                </a:lnTo>
              </a:path>
            </a:pathLst>
          </a:custGeom>
          <a:noFill/>
          <a:ln w="28575"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180690" name="Freeform 18"/>
          <p:cNvSpPr>
            <a:spLocks/>
          </p:cNvSpPr>
          <p:nvPr/>
        </p:nvSpPr>
        <p:spPr bwMode="auto">
          <a:xfrm>
            <a:off x="3962400" y="3503613"/>
            <a:ext cx="1204913" cy="1587"/>
          </a:xfrm>
          <a:custGeom>
            <a:avLst/>
            <a:gdLst>
              <a:gd name="T0" fmla="*/ 0 w 759"/>
              <a:gd name="T1" fmla="*/ 0 h 1"/>
              <a:gd name="T2" fmla="*/ 759 w 759"/>
              <a:gd name="T3" fmla="*/ 0 h 1"/>
            </a:gdLst>
            <a:ahLst/>
            <a:cxnLst>
              <a:cxn ang="0">
                <a:pos x="T0" y="T1"/>
              </a:cxn>
              <a:cxn ang="0">
                <a:pos x="T2" y="T3"/>
              </a:cxn>
            </a:cxnLst>
            <a:rect l="0" t="0" r="r" b="b"/>
            <a:pathLst>
              <a:path w="759" h="1">
                <a:moveTo>
                  <a:pt x="0" y="0"/>
                </a:moveTo>
                <a:lnTo>
                  <a:pt x="759" y="0"/>
                </a:lnTo>
              </a:path>
            </a:pathLst>
          </a:custGeom>
          <a:noFill/>
          <a:ln w="28575"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180691" name="Freeform 19"/>
          <p:cNvSpPr>
            <a:spLocks/>
          </p:cNvSpPr>
          <p:nvPr/>
        </p:nvSpPr>
        <p:spPr bwMode="auto">
          <a:xfrm>
            <a:off x="5943600" y="5380038"/>
            <a:ext cx="1204913" cy="1587"/>
          </a:xfrm>
          <a:custGeom>
            <a:avLst/>
            <a:gdLst>
              <a:gd name="T0" fmla="*/ 0 w 759"/>
              <a:gd name="T1" fmla="*/ 0 h 1"/>
              <a:gd name="T2" fmla="*/ 759 w 759"/>
              <a:gd name="T3" fmla="*/ 0 h 1"/>
            </a:gdLst>
            <a:ahLst/>
            <a:cxnLst>
              <a:cxn ang="0">
                <a:pos x="T0" y="T1"/>
              </a:cxn>
              <a:cxn ang="0">
                <a:pos x="T2" y="T3"/>
              </a:cxn>
            </a:cxnLst>
            <a:rect l="0" t="0" r="r" b="b"/>
            <a:pathLst>
              <a:path w="759" h="1">
                <a:moveTo>
                  <a:pt x="0" y="0"/>
                </a:moveTo>
                <a:lnTo>
                  <a:pt x="759" y="0"/>
                </a:lnTo>
              </a:path>
            </a:pathLst>
          </a:custGeom>
          <a:noFill/>
          <a:ln w="28575"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180692" name="Freeform 20"/>
          <p:cNvSpPr>
            <a:spLocks/>
          </p:cNvSpPr>
          <p:nvPr/>
        </p:nvSpPr>
        <p:spPr bwMode="auto">
          <a:xfrm>
            <a:off x="5943600" y="5835650"/>
            <a:ext cx="1204913" cy="1588"/>
          </a:xfrm>
          <a:custGeom>
            <a:avLst/>
            <a:gdLst>
              <a:gd name="T0" fmla="*/ 0 w 759"/>
              <a:gd name="T1" fmla="*/ 0 h 1"/>
              <a:gd name="T2" fmla="*/ 759 w 759"/>
              <a:gd name="T3" fmla="*/ 0 h 1"/>
            </a:gdLst>
            <a:ahLst/>
            <a:cxnLst>
              <a:cxn ang="0">
                <a:pos x="T0" y="T1"/>
              </a:cxn>
              <a:cxn ang="0">
                <a:pos x="T2" y="T3"/>
              </a:cxn>
            </a:cxnLst>
            <a:rect l="0" t="0" r="r" b="b"/>
            <a:pathLst>
              <a:path w="759" h="1">
                <a:moveTo>
                  <a:pt x="0" y="0"/>
                </a:moveTo>
                <a:lnTo>
                  <a:pt x="759" y="0"/>
                </a:lnTo>
              </a:path>
            </a:pathLst>
          </a:custGeom>
          <a:noFill/>
          <a:ln w="28575"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23" name="Rectangle 4"/>
          <p:cNvSpPr>
            <a:spLocks noGrp="1" noChangeArrowheads="1"/>
          </p:cNvSpPr>
          <p:nvPr>
            <p:ph type="title" idx="4294967295"/>
          </p:nvPr>
        </p:nvSpPr>
        <p:spPr bwMode="auto">
          <a:xfrm>
            <a:off x="609600" y="381000"/>
            <a:ext cx="66675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algn="l"/>
            <a:r>
              <a:rPr lang="en-US" sz="3200" i="0" kern="1200" dirty="0">
                <a:solidFill>
                  <a:srgbClr val="CC0000"/>
                </a:solidFill>
                <a:effectLst/>
                <a:latin typeface="Liberation Sans" panose="020B0604020202020204" pitchFamily="34" charset="0"/>
                <a:ea typeface="+mn-ea"/>
                <a:cs typeface="+mn-cs"/>
              </a:rPr>
              <a:t>Revision of Depreciation Rates</a:t>
            </a:r>
          </a:p>
        </p:txBody>
      </p:sp>
      <p:sp>
        <p:nvSpPr>
          <p:cNvPr id="24"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2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2</a:t>
            </a:r>
          </a:p>
        </p:txBody>
      </p:sp>
    </p:spTree>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722" name="Rectangle 2"/>
          <p:cNvSpPr>
            <a:spLocks noChangeArrowheads="1"/>
          </p:cNvSpPr>
          <p:nvPr/>
        </p:nvSpPr>
        <p:spPr bwMode="auto">
          <a:xfrm>
            <a:off x="609600" y="4343400"/>
            <a:ext cx="8001000" cy="1828800"/>
          </a:xfrm>
          <a:prstGeom prst="rect">
            <a:avLst/>
          </a:prstGeom>
          <a:solidFill>
            <a:srgbClr val="FBF5C9"/>
          </a:solidFill>
          <a:ln w="28575" cap="sq">
            <a:solidFill>
              <a:schemeClr val="tx1"/>
            </a:solidFill>
            <a:miter lim="800000"/>
            <a:headEnd type="none" w="sm" len="sm"/>
            <a:tailEnd type="none" w="sm" len="sm"/>
          </a:ln>
          <a:effectLst/>
        </p:spPr>
        <p:txBody>
          <a:bodyPr wrap="none"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endParaRPr lang="en-US" altLang="en-US" dirty="0">
              <a:effectLst>
                <a:outerShdw blurRad="38100" dist="38100" dir="2700000" algn="tl">
                  <a:srgbClr val="FFFFFF"/>
                </a:outerShdw>
              </a:effectLst>
              <a:latin typeface="Liberation Sans" panose="020B0604020202020204" pitchFamily="34" charset="0"/>
            </a:endParaRPr>
          </a:p>
        </p:txBody>
      </p:sp>
      <p:sp>
        <p:nvSpPr>
          <p:cNvPr id="35843" name="Text Box 5"/>
          <p:cNvSpPr txBox="1">
            <a:spLocks noChangeArrowheads="1"/>
          </p:cNvSpPr>
          <p:nvPr/>
        </p:nvSpPr>
        <p:spPr bwMode="auto">
          <a:xfrm>
            <a:off x="609600" y="1395413"/>
            <a:ext cx="5029200" cy="205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4462463" algn="r"/>
              </a:tabLst>
              <a:defRPr b="1">
                <a:solidFill>
                  <a:schemeClr val="folHlink"/>
                </a:solidFill>
                <a:latin typeface="Comic Sans MS" pitchFamily="66" charset="0"/>
              </a:defRPr>
            </a:lvl1pPr>
            <a:lvl2pPr marL="742950" indent="-285750">
              <a:tabLst>
                <a:tab pos="4462463" algn="r"/>
              </a:tabLst>
              <a:defRPr b="1">
                <a:solidFill>
                  <a:schemeClr val="folHlink"/>
                </a:solidFill>
                <a:latin typeface="Comic Sans MS" pitchFamily="66" charset="0"/>
              </a:defRPr>
            </a:lvl2pPr>
            <a:lvl3pPr marL="1143000" indent="-228600">
              <a:tabLst>
                <a:tab pos="4462463" algn="r"/>
              </a:tabLst>
              <a:defRPr b="1">
                <a:solidFill>
                  <a:schemeClr val="folHlink"/>
                </a:solidFill>
                <a:latin typeface="Comic Sans MS" pitchFamily="66" charset="0"/>
              </a:defRPr>
            </a:lvl3pPr>
            <a:lvl4pPr marL="1600200" indent="-228600">
              <a:tabLst>
                <a:tab pos="4462463" algn="r"/>
              </a:tabLst>
              <a:defRPr b="1">
                <a:solidFill>
                  <a:schemeClr val="folHlink"/>
                </a:solidFill>
                <a:latin typeface="Comic Sans MS" pitchFamily="66" charset="0"/>
              </a:defRPr>
            </a:lvl4pPr>
            <a:lvl5pPr marL="2057400" indent="-228600">
              <a:tabLst>
                <a:tab pos="4462463" algn="r"/>
              </a:tabLst>
              <a:defRPr b="1">
                <a:solidFill>
                  <a:schemeClr val="folHlink"/>
                </a:solidFill>
                <a:latin typeface="Comic Sans MS" pitchFamily="66" charset="0"/>
              </a:defRPr>
            </a:lvl5pPr>
            <a:lvl6pPr marL="2514600" indent="-228600" algn="ctr" eaLnBrk="0" fontAlgn="base" hangingPunct="0">
              <a:spcBef>
                <a:spcPct val="0"/>
              </a:spcBef>
              <a:spcAft>
                <a:spcPct val="0"/>
              </a:spcAft>
              <a:tabLst>
                <a:tab pos="4462463" algn="r"/>
              </a:tabLst>
              <a:defRPr b="1">
                <a:solidFill>
                  <a:schemeClr val="folHlink"/>
                </a:solidFill>
                <a:latin typeface="Comic Sans MS" pitchFamily="66" charset="0"/>
              </a:defRPr>
            </a:lvl6pPr>
            <a:lvl7pPr marL="2971800" indent="-228600" algn="ctr" eaLnBrk="0" fontAlgn="base" hangingPunct="0">
              <a:spcBef>
                <a:spcPct val="0"/>
              </a:spcBef>
              <a:spcAft>
                <a:spcPct val="0"/>
              </a:spcAft>
              <a:tabLst>
                <a:tab pos="4462463" algn="r"/>
              </a:tabLst>
              <a:defRPr b="1">
                <a:solidFill>
                  <a:schemeClr val="folHlink"/>
                </a:solidFill>
                <a:latin typeface="Comic Sans MS" pitchFamily="66" charset="0"/>
              </a:defRPr>
            </a:lvl7pPr>
            <a:lvl8pPr marL="3429000" indent="-228600" algn="ctr" eaLnBrk="0" fontAlgn="base" hangingPunct="0">
              <a:spcBef>
                <a:spcPct val="0"/>
              </a:spcBef>
              <a:spcAft>
                <a:spcPct val="0"/>
              </a:spcAft>
              <a:tabLst>
                <a:tab pos="4462463" algn="r"/>
              </a:tabLst>
              <a:defRPr b="1">
                <a:solidFill>
                  <a:schemeClr val="folHlink"/>
                </a:solidFill>
                <a:latin typeface="Comic Sans MS" pitchFamily="66" charset="0"/>
              </a:defRPr>
            </a:lvl8pPr>
            <a:lvl9pPr marL="3886200" indent="-228600" algn="ctr" eaLnBrk="0" fontAlgn="base" hangingPunct="0">
              <a:spcBef>
                <a:spcPct val="0"/>
              </a:spcBef>
              <a:spcAft>
                <a:spcPct val="0"/>
              </a:spcAft>
              <a:tabLst>
                <a:tab pos="4462463" algn="r"/>
              </a:tabLst>
              <a:defRPr b="1">
                <a:solidFill>
                  <a:schemeClr val="folHlink"/>
                </a:solidFill>
                <a:latin typeface="Comic Sans MS" pitchFamily="66" charset="0"/>
              </a:defRPr>
            </a:lvl9pPr>
          </a:lstStyle>
          <a:p>
            <a:pPr algn="l">
              <a:spcBef>
                <a:spcPct val="20000"/>
              </a:spcBef>
            </a:pPr>
            <a:r>
              <a:rPr lang="en-US" altLang="en-US" sz="2200" b="0" dirty="0">
                <a:solidFill>
                  <a:schemeClr val="tx1"/>
                </a:solidFill>
                <a:latin typeface="Liberation Sans" panose="020B0604020202020204" pitchFamily="34" charset="0"/>
              </a:rPr>
              <a:t>Net book value 	</a:t>
            </a:r>
            <a:r>
              <a:rPr lang="en-US" altLang="en-US" sz="2200" dirty="0">
                <a:solidFill>
                  <a:srgbClr val="CC0000"/>
                </a:solidFill>
                <a:latin typeface="Liberation Sans" panose="020B0604020202020204" pitchFamily="34" charset="0"/>
              </a:rPr>
              <a:t>$160,000</a:t>
            </a:r>
          </a:p>
          <a:p>
            <a:pPr algn="l">
              <a:spcBef>
                <a:spcPct val="20000"/>
              </a:spcBef>
            </a:pPr>
            <a:r>
              <a:rPr lang="en-US" altLang="en-US" sz="2200" b="0" dirty="0">
                <a:solidFill>
                  <a:schemeClr val="tx1"/>
                </a:solidFill>
                <a:latin typeface="Liberation Sans" panose="020B0604020202020204" pitchFamily="34" charset="0"/>
              </a:rPr>
              <a:t>Salvage value (new)          	5,000</a:t>
            </a:r>
          </a:p>
          <a:p>
            <a:pPr algn="l">
              <a:spcBef>
                <a:spcPct val="20000"/>
              </a:spcBef>
            </a:pPr>
            <a:r>
              <a:rPr lang="en-US" altLang="en-US" sz="2200" b="0" dirty="0">
                <a:solidFill>
                  <a:schemeClr val="tx1"/>
                </a:solidFill>
                <a:latin typeface="Liberation Sans" panose="020B0604020202020204" pitchFamily="34" charset="0"/>
              </a:rPr>
              <a:t>Depreciable base	155,000</a:t>
            </a:r>
          </a:p>
          <a:p>
            <a:pPr algn="l">
              <a:spcBef>
                <a:spcPct val="20000"/>
              </a:spcBef>
            </a:pPr>
            <a:r>
              <a:rPr lang="en-US" altLang="en-US" sz="2200" b="0" dirty="0">
                <a:solidFill>
                  <a:schemeClr val="tx1"/>
                </a:solidFill>
                <a:latin typeface="Liberation Sans" panose="020B0604020202020204" pitchFamily="34" charset="0"/>
              </a:rPr>
              <a:t>Useful life remaining	    8 years</a:t>
            </a:r>
          </a:p>
          <a:p>
            <a:pPr algn="l">
              <a:spcBef>
                <a:spcPct val="20000"/>
              </a:spcBef>
            </a:pPr>
            <a:r>
              <a:rPr lang="en-US" altLang="en-US" sz="2200" b="0" dirty="0">
                <a:solidFill>
                  <a:schemeClr val="tx1"/>
                </a:solidFill>
                <a:latin typeface="Liberation Sans" panose="020B0604020202020204" pitchFamily="34" charset="0"/>
              </a:rPr>
              <a:t>Annual depreciation	    </a:t>
            </a:r>
            <a:r>
              <a:rPr lang="en-US" altLang="en-US" sz="2200" dirty="0">
                <a:solidFill>
                  <a:srgbClr val="CC0000"/>
                </a:solidFill>
                <a:latin typeface="Liberation Sans" panose="020B0604020202020204" pitchFamily="34" charset="0"/>
              </a:rPr>
              <a:t>$ 19,375</a:t>
            </a:r>
          </a:p>
        </p:txBody>
      </p:sp>
      <p:sp>
        <p:nvSpPr>
          <p:cNvPr id="35844" name="Text Box 6"/>
          <p:cNvSpPr txBox="1">
            <a:spLocks noChangeArrowheads="1"/>
          </p:cNvSpPr>
          <p:nvPr/>
        </p:nvSpPr>
        <p:spPr bwMode="auto">
          <a:xfrm>
            <a:off x="5867400" y="1524000"/>
            <a:ext cx="2819400" cy="1125538"/>
          </a:xfrm>
          <a:prstGeom prst="rect">
            <a:avLst/>
          </a:prstGeom>
          <a:solidFill>
            <a:srgbClr val="FBF5C9"/>
          </a:solidFill>
          <a:ln w="28575">
            <a:solidFill>
              <a:schemeClr val="tx1"/>
            </a:solidFill>
            <a:miter lim="800000"/>
            <a:headEnd/>
            <a:tailEnd/>
          </a:ln>
          <a:effectLst>
            <a:outerShdw dist="107763" dir="2700000" algn="ctr" rotWithShape="0">
              <a:schemeClr val="bg2"/>
            </a:outerShdw>
          </a:effec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spcBef>
                <a:spcPct val="50000"/>
              </a:spcBef>
            </a:pPr>
            <a:r>
              <a:rPr lang="en-US" altLang="en-US" sz="2200" b="0" dirty="0">
                <a:solidFill>
                  <a:schemeClr val="tx1"/>
                </a:solidFill>
                <a:latin typeface="Liberation Sans" panose="020B0604020202020204" pitchFamily="34" charset="0"/>
              </a:rPr>
              <a:t>Depreciation Expense calculation for 2019.</a:t>
            </a:r>
          </a:p>
        </p:txBody>
      </p:sp>
      <p:sp>
        <p:nvSpPr>
          <p:cNvPr id="1182728" name="Text Box 8"/>
          <p:cNvSpPr txBox="1">
            <a:spLocks noChangeArrowheads="1"/>
          </p:cNvSpPr>
          <p:nvPr/>
        </p:nvSpPr>
        <p:spPr bwMode="auto">
          <a:xfrm>
            <a:off x="1135856" y="4511557"/>
            <a:ext cx="6858000" cy="1902059"/>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tabLst>
                <a:tab pos="5375275" algn="r"/>
                <a:tab pos="6635750" algn="r"/>
              </a:tabLst>
              <a:defRPr b="1">
                <a:solidFill>
                  <a:schemeClr val="folHlink"/>
                </a:solidFill>
                <a:latin typeface="Comic Sans MS" pitchFamily="66" charset="0"/>
              </a:defRPr>
            </a:lvl1pPr>
            <a:lvl2pPr marL="742950" indent="-285750">
              <a:tabLst>
                <a:tab pos="5375275" algn="r"/>
                <a:tab pos="6635750" algn="r"/>
              </a:tabLst>
              <a:defRPr b="1">
                <a:solidFill>
                  <a:schemeClr val="folHlink"/>
                </a:solidFill>
                <a:latin typeface="Comic Sans MS" pitchFamily="66" charset="0"/>
              </a:defRPr>
            </a:lvl2pPr>
            <a:lvl3pPr marL="1143000" indent="-228600">
              <a:tabLst>
                <a:tab pos="5375275" algn="r"/>
                <a:tab pos="6635750" algn="r"/>
              </a:tabLst>
              <a:defRPr b="1">
                <a:solidFill>
                  <a:schemeClr val="folHlink"/>
                </a:solidFill>
                <a:latin typeface="Comic Sans MS" pitchFamily="66" charset="0"/>
              </a:defRPr>
            </a:lvl3pPr>
            <a:lvl4pPr marL="1600200" indent="-228600">
              <a:tabLst>
                <a:tab pos="5375275" algn="r"/>
                <a:tab pos="6635750" algn="r"/>
              </a:tabLst>
              <a:defRPr b="1">
                <a:solidFill>
                  <a:schemeClr val="folHlink"/>
                </a:solidFill>
                <a:latin typeface="Comic Sans MS" pitchFamily="66" charset="0"/>
              </a:defRPr>
            </a:lvl4pPr>
            <a:lvl5pPr marL="2057400" indent="-228600">
              <a:tabLst>
                <a:tab pos="5375275" algn="r"/>
                <a:tab pos="6635750" algn="r"/>
              </a:tabLst>
              <a:defRPr b="1">
                <a:solidFill>
                  <a:schemeClr val="folHlink"/>
                </a:solidFill>
                <a:latin typeface="Comic Sans MS" pitchFamily="66" charset="0"/>
              </a:defRPr>
            </a:lvl5pPr>
            <a:lvl6pPr marL="2514600" indent="-228600" algn="ctr" eaLnBrk="0" fontAlgn="base" hangingPunct="0">
              <a:spcBef>
                <a:spcPct val="0"/>
              </a:spcBef>
              <a:spcAft>
                <a:spcPct val="0"/>
              </a:spcAft>
              <a:tabLst>
                <a:tab pos="5375275" algn="r"/>
                <a:tab pos="6635750" algn="r"/>
              </a:tabLst>
              <a:defRPr b="1">
                <a:solidFill>
                  <a:schemeClr val="folHlink"/>
                </a:solidFill>
                <a:latin typeface="Comic Sans MS" pitchFamily="66" charset="0"/>
              </a:defRPr>
            </a:lvl6pPr>
            <a:lvl7pPr marL="2971800" indent="-228600" algn="ctr" eaLnBrk="0" fontAlgn="base" hangingPunct="0">
              <a:spcBef>
                <a:spcPct val="0"/>
              </a:spcBef>
              <a:spcAft>
                <a:spcPct val="0"/>
              </a:spcAft>
              <a:tabLst>
                <a:tab pos="5375275" algn="r"/>
                <a:tab pos="6635750" algn="r"/>
              </a:tabLst>
              <a:defRPr b="1">
                <a:solidFill>
                  <a:schemeClr val="folHlink"/>
                </a:solidFill>
                <a:latin typeface="Comic Sans MS" pitchFamily="66" charset="0"/>
              </a:defRPr>
            </a:lvl7pPr>
            <a:lvl8pPr marL="3429000" indent="-228600" algn="ctr" eaLnBrk="0" fontAlgn="base" hangingPunct="0">
              <a:spcBef>
                <a:spcPct val="0"/>
              </a:spcBef>
              <a:spcAft>
                <a:spcPct val="0"/>
              </a:spcAft>
              <a:tabLst>
                <a:tab pos="5375275" algn="r"/>
                <a:tab pos="6635750" algn="r"/>
              </a:tabLst>
              <a:defRPr b="1">
                <a:solidFill>
                  <a:schemeClr val="folHlink"/>
                </a:solidFill>
                <a:latin typeface="Comic Sans MS" pitchFamily="66" charset="0"/>
              </a:defRPr>
            </a:lvl8pPr>
            <a:lvl9pPr marL="3886200" indent="-228600" algn="ctr" eaLnBrk="0" fontAlgn="base" hangingPunct="0">
              <a:spcBef>
                <a:spcPct val="0"/>
              </a:spcBef>
              <a:spcAft>
                <a:spcPct val="0"/>
              </a:spcAft>
              <a:tabLst>
                <a:tab pos="5375275" algn="r"/>
                <a:tab pos="6635750" algn="r"/>
              </a:tabLst>
              <a:defRPr b="1">
                <a:solidFill>
                  <a:schemeClr val="folHlink"/>
                </a:solidFill>
                <a:latin typeface="Comic Sans MS" pitchFamily="66" charset="0"/>
              </a:defRPr>
            </a:lvl9pPr>
          </a:lstStyle>
          <a:p>
            <a:pPr algn="l">
              <a:spcBef>
                <a:spcPct val="30000"/>
              </a:spcBef>
            </a:pPr>
            <a:r>
              <a:rPr lang="en-US" altLang="en-US" sz="2400" b="0" dirty="0">
                <a:solidFill>
                  <a:schemeClr val="tx1"/>
                </a:solidFill>
                <a:latin typeface="Liberation Sans" panose="020B0604020202020204" pitchFamily="34" charset="0"/>
                <a:cs typeface="Arial" charset="0"/>
              </a:rPr>
              <a:t>Depreciation Expense 	19,375</a:t>
            </a:r>
          </a:p>
          <a:p>
            <a:pPr algn="l">
              <a:spcBef>
                <a:spcPct val="30000"/>
              </a:spcBef>
            </a:pPr>
            <a:r>
              <a:rPr lang="en-US" altLang="en-US" sz="2400" b="0" dirty="0" err="1">
                <a:solidFill>
                  <a:schemeClr val="tx1"/>
                </a:solidFill>
                <a:latin typeface="Liberation Sans" panose="020B0604020202020204" pitchFamily="34" charset="0"/>
                <a:cs typeface="Arial" charset="0"/>
              </a:rPr>
              <a:t>折旧费用</a:t>
            </a:r>
            <a:endParaRPr lang="en-US" altLang="en-US" sz="2400" b="0" dirty="0">
              <a:solidFill>
                <a:schemeClr val="tx1"/>
              </a:solidFill>
              <a:latin typeface="Liberation Sans" panose="020B0604020202020204" pitchFamily="34" charset="0"/>
              <a:cs typeface="Arial" charset="0"/>
            </a:endParaRPr>
          </a:p>
          <a:p>
            <a:pPr algn="l">
              <a:spcBef>
                <a:spcPct val="30000"/>
              </a:spcBef>
            </a:pPr>
            <a:r>
              <a:rPr lang="en-US" altLang="en-US" sz="2400" b="0" dirty="0">
                <a:solidFill>
                  <a:schemeClr val="tx1"/>
                </a:solidFill>
                <a:latin typeface="Liberation Sans" panose="020B0604020202020204" pitchFamily="34" charset="0"/>
                <a:cs typeface="Arial" charset="0"/>
              </a:rPr>
              <a:t>	Accumulated Depreciation 		19,375</a:t>
            </a:r>
          </a:p>
          <a:p>
            <a:pPr lvl="1" algn="l">
              <a:spcBef>
                <a:spcPct val="30000"/>
              </a:spcBef>
            </a:pPr>
            <a:r>
              <a:rPr lang="en-US" altLang="en-US" sz="2400" b="0" dirty="0" err="1">
                <a:solidFill>
                  <a:schemeClr val="tx1"/>
                </a:solidFill>
                <a:latin typeface="Liberation Sans" panose="020B0604020202020204" pitchFamily="34" charset="0"/>
                <a:cs typeface="Arial" charset="0"/>
              </a:rPr>
              <a:t>累计折旧</a:t>
            </a:r>
            <a:endParaRPr lang="en-US" altLang="en-US" sz="2400" b="0" dirty="0">
              <a:solidFill>
                <a:schemeClr val="tx1"/>
              </a:solidFill>
              <a:latin typeface="Liberation Sans" panose="020B0604020202020204" pitchFamily="34" charset="0"/>
              <a:cs typeface="Arial" charset="0"/>
            </a:endParaRPr>
          </a:p>
        </p:txBody>
      </p:sp>
      <p:sp>
        <p:nvSpPr>
          <p:cNvPr id="35846" name="Text Box 9"/>
          <p:cNvSpPr txBox="1">
            <a:spLocks noChangeArrowheads="1"/>
          </p:cNvSpPr>
          <p:nvPr/>
        </p:nvSpPr>
        <p:spPr bwMode="auto">
          <a:xfrm>
            <a:off x="914400" y="4086225"/>
            <a:ext cx="3581400" cy="46196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tabLst>
                <a:tab pos="4918075" algn="r"/>
                <a:tab pos="5943600" algn="r"/>
              </a:tabLst>
              <a:defRPr b="1">
                <a:solidFill>
                  <a:schemeClr val="folHlink"/>
                </a:solidFill>
                <a:latin typeface="Comic Sans MS" pitchFamily="66" charset="0"/>
              </a:defRPr>
            </a:lvl1pPr>
            <a:lvl2pPr marL="742950" indent="-285750">
              <a:tabLst>
                <a:tab pos="4918075" algn="r"/>
                <a:tab pos="5943600" algn="r"/>
              </a:tabLst>
              <a:defRPr b="1">
                <a:solidFill>
                  <a:schemeClr val="folHlink"/>
                </a:solidFill>
                <a:latin typeface="Comic Sans MS" pitchFamily="66" charset="0"/>
              </a:defRPr>
            </a:lvl2pPr>
            <a:lvl3pPr marL="1143000" indent="-228600">
              <a:tabLst>
                <a:tab pos="4918075" algn="r"/>
                <a:tab pos="5943600" algn="r"/>
              </a:tabLst>
              <a:defRPr b="1">
                <a:solidFill>
                  <a:schemeClr val="folHlink"/>
                </a:solidFill>
                <a:latin typeface="Comic Sans MS" pitchFamily="66" charset="0"/>
              </a:defRPr>
            </a:lvl3pPr>
            <a:lvl4pPr marL="1600200" indent="-228600">
              <a:tabLst>
                <a:tab pos="4918075" algn="r"/>
                <a:tab pos="5943600" algn="r"/>
              </a:tabLst>
              <a:defRPr b="1">
                <a:solidFill>
                  <a:schemeClr val="folHlink"/>
                </a:solidFill>
                <a:latin typeface="Comic Sans MS" pitchFamily="66" charset="0"/>
              </a:defRPr>
            </a:lvl4pPr>
            <a:lvl5pPr marL="2057400" indent="-228600">
              <a:tabLst>
                <a:tab pos="4918075" algn="r"/>
                <a:tab pos="5943600" algn="r"/>
              </a:tabLst>
              <a:defRPr b="1">
                <a:solidFill>
                  <a:schemeClr val="folHlink"/>
                </a:solidFill>
                <a:latin typeface="Comic Sans MS" pitchFamily="66" charset="0"/>
              </a:defRPr>
            </a:lvl5pPr>
            <a:lvl6pPr marL="2514600" indent="-228600" algn="ctr" eaLnBrk="0" fontAlgn="base" hangingPunct="0">
              <a:spcBef>
                <a:spcPct val="0"/>
              </a:spcBef>
              <a:spcAft>
                <a:spcPct val="0"/>
              </a:spcAft>
              <a:tabLst>
                <a:tab pos="4918075" algn="r"/>
                <a:tab pos="5943600" algn="r"/>
              </a:tabLst>
              <a:defRPr b="1">
                <a:solidFill>
                  <a:schemeClr val="folHlink"/>
                </a:solidFill>
                <a:latin typeface="Comic Sans MS" pitchFamily="66" charset="0"/>
              </a:defRPr>
            </a:lvl6pPr>
            <a:lvl7pPr marL="2971800" indent="-228600" algn="ctr" eaLnBrk="0" fontAlgn="base" hangingPunct="0">
              <a:spcBef>
                <a:spcPct val="0"/>
              </a:spcBef>
              <a:spcAft>
                <a:spcPct val="0"/>
              </a:spcAft>
              <a:tabLst>
                <a:tab pos="4918075" algn="r"/>
                <a:tab pos="5943600" algn="r"/>
              </a:tabLst>
              <a:defRPr b="1">
                <a:solidFill>
                  <a:schemeClr val="folHlink"/>
                </a:solidFill>
                <a:latin typeface="Comic Sans MS" pitchFamily="66" charset="0"/>
              </a:defRPr>
            </a:lvl7pPr>
            <a:lvl8pPr marL="3429000" indent="-228600" algn="ctr" eaLnBrk="0" fontAlgn="base" hangingPunct="0">
              <a:spcBef>
                <a:spcPct val="0"/>
              </a:spcBef>
              <a:spcAft>
                <a:spcPct val="0"/>
              </a:spcAft>
              <a:tabLst>
                <a:tab pos="4918075" algn="r"/>
                <a:tab pos="5943600" algn="r"/>
              </a:tabLst>
              <a:defRPr b="1">
                <a:solidFill>
                  <a:schemeClr val="folHlink"/>
                </a:solidFill>
                <a:latin typeface="Comic Sans MS" pitchFamily="66" charset="0"/>
              </a:defRPr>
            </a:lvl8pPr>
            <a:lvl9pPr marL="3886200" indent="-228600" algn="ctr" eaLnBrk="0" fontAlgn="base" hangingPunct="0">
              <a:spcBef>
                <a:spcPct val="0"/>
              </a:spcBef>
              <a:spcAft>
                <a:spcPct val="0"/>
              </a:spcAft>
              <a:tabLst>
                <a:tab pos="4918075" algn="r"/>
                <a:tab pos="5943600" algn="r"/>
              </a:tabLst>
              <a:defRPr b="1">
                <a:solidFill>
                  <a:schemeClr val="folHlink"/>
                </a:solidFill>
                <a:latin typeface="Comic Sans MS" pitchFamily="66" charset="0"/>
              </a:defRPr>
            </a:lvl9pPr>
          </a:lstStyle>
          <a:p>
            <a:pPr>
              <a:spcBef>
                <a:spcPct val="50000"/>
              </a:spcBef>
            </a:pPr>
            <a:r>
              <a:rPr lang="en-US" altLang="en-US" sz="2400" b="0" dirty="0">
                <a:solidFill>
                  <a:schemeClr val="tx1"/>
                </a:solidFill>
                <a:latin typeface="Liberation Sans" panose="020B0604020202020204" pitchFamily="34" charset="0"/>
                <a:cs typeface="Arial" charset="0"/>
              </a:rPr>
              <a:t>Journal entry for 2019</a:t>
            </a:r>
          </a:p>
        </p:txBody>
      </p:sp>
      <p:sp>
        <p:nvSpPr>
          <p:cNvPr id="15" name="Rectangle 4"/>
          <p:cNvSpPr>
            <a:spLocks noGrp="1" noChangeArrowheads="1"/>
          </p:cNvSpPr>
          <p:nvPr>
            <p:ph type="title" idx="4294967295"/>
          </p:nvPr>
        </p:nvSpPr>
        <p:spPr bwMode="auto">
          <a:xfrm>
            <a:off x="609600" y="381000"/>
            <a:ext cx="83820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p>
            <a:pPr marL="0" algn="l"/>
            <a:r>
              <a:rPr lang="en-US" sz="3200" i="0" kern="1200" dirty="0">
                <a:solidFill>
                  <a:srgbClr val="CC0000"/>
                </a:solidFill>
                <a:effectLst/>
                <a:latin typeface="Liberation Sans" panose="020B0604020202020204" pitchFamily="34" charset="0"/>
                <a:ea typeface="+mn-ea"/>
                <a:cs typeface="+mn-cs"/>
              </a:rPr>
              <a:t>Revision of Depreciation Rates</a:t>
            </a:r>
          </a:p>
        </p:txBody>
      </p:sp>
      <p:sp>
        <p:nvSpPr>
          <p:cNvPr id="16"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7" name="Text Box 11"/>
          <p:cNvSpPr txBox="1">
            <a:spLocks noChangeArrowheads="1"/>
          </p:cNvSpPr>
          <p:nvPr/>
        </p:nvSpPr>
        <p:spPr bwMode="auto">
          <a:xfrm>
            <a:off x="7162800" y="196850"/>
            <a:ext cx="1524000" cy="768350"/>
          </a:xfrm>
          <a:prstGeom prst="rect">
            <a:avLst/>
          </a:prstGeom>
          <a:solidFill>
            <a:srgbClr val="FBF5C9"/>
          </a:solidFill>
          <a:ln w="28575">
            <a:solidFill>
              <a:schemeClr val="tx1"/>
            </a:solidFill>
            <a:miter lim="800000"/>
            <a:headEnd/>
            <a:tailEnd/>
          </a:ln>
          <a:effectLst>
            <a:outerShdw dist="107763" dir="2700000" algn="ctr" rotWithShape="0">
              <a:schemeClr val="bg2"/>
            </a:outerShdw>
          </a:effectLst>
        </p:spPr>
        <p:txBody>
          <a:bodyPr>
            <a:spAutoFit/>
          </a:bodyPr>
          <a:lstStyle>
            <a:defPPr>
              <a:defRPr lang="en-US"/>
            </a:defPPr>
            <a:lvl1pPr>
              <a:spcBef>
                <a:spcPct val="50000"/>
              </a:spcBef>
              <a:defRPr sz="2200" b="0">
                <a:solidFill>
                  <a:schemeClr val="tx1"/>
                </a:solidFill>
                <a:effectLst>
                  <a:outerShdw blurRad="38100" dist="38100" dir="2700000" algn="tl">
                    <a:srgbClr val="FFFFFF"/>
                  </a:outerShdw>
                </a:effectLst>
                <a:latin typeface="Arial" charset="0"/>
              </a:defRPr>
            </a:lvl1pPr>
          </a:lstStyle>
          <a:p>
            <a:pPr>
              <a:defRPr/>
            </a:pPr>
            <a:r>
              <a:rPr lang="en-US" dirty="0">
                <a:latin typeface="Liberation Sans" panose="020B0604020202020204" pitchFamily="34" charset="0"/>
              </a:rPr>
              <a:t>After 7 years</a:t>
            </a:r>
          </a:p>
        </p:txBody>
      </p:sp>
      <p:sp>
        <p:nvSpPr>
          <p:cNvPr id="18" name="Freeform 15"/>
          <p:cNvSpPr>
            <a:spLocks/>
          </p:cNvSpPr>
          <p:nvPr/>
        </p:nvSpPr>
        <p:spPr bwMode="auto">
          <a:xfrm>
            <a:off x="3962400" y="3021013"/>
            <a:ext cx="1204913" cy="1587"/>
          </a:xfrm>
          <a:custGeom>
            <a:avLst/>
            <a:gdLst>
              <a:gd name="T0" fmla="*/ 0 w 759"/>
              <a:gd name="T1" fmla="*/ 0 h 1"/>
              <a:gd name="T2" fmla="*/ 759 w 759"/>
              <a:gd name="T3" fmla="*/ 0 h 1"/>
            </a:gdLst>
            <a:ahLst/>
            <a:cxnLst>
              <a:cxn ang="0">
                <a:pos x="T0" y="T1"/>
              </a:cxn>
              <a:cxn ang="0">
                <a:pos x="T2" y="T3"/>
              </a:cxn>
            </a:cxnLst>
            <a:rect l="0" t="0" r="r" b="b"/>
            <a:pathLst>
              <a:path w="759" h="1">
                <a:moveTo>
                  <a:pt x="0" y="0"/>
                </a:moveTo>
                <a:lnTo>
                  <a:pt x="759" y="0"/>
                </a:lnTo>
              </a:path>
            </a:pathLst>
          </a:custGeom>
          <a:noFill/>
          <a:ln w="28575"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9" name="Line 16"/>
          <p:cNvSpPr>
            <a:spLocks noChangeShapeType="1"/>
          </p:cNvSpPr>
          <p:nvPr/>
        </p:nvSpPr>
        <p:spPr bwMode="auto">
          <a:xfrm>
            <a:off x="3962400" y="2209800"/>
            <a:ext cx="1219200"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20" name="Freeform 17"/>
          <p:cNvSpPr>
            <a:spLocks/>
          </p:cNvSpPr>
          <p:nvPr/>
        </p:nvSpPr>
        <p:spPr bwMode="auto">
          <a:xfrm>
            <a:off x="3962400" y="3427413"/>
            <a:ext cx="1204913" cy="1587"/>
          </a:xfrm>
          <a:custGeom>
            <a:avLst/>
            <a:gdLst>
              <a:gd name="T0" fmla="*/ 0 w 759"/>
              <a:gd name="T1" fmla="*/ 0 h 1"/>
              <a:gd name="T2" fmla="*/ 759 w 759"/>
              <a:gd name="T3" fmla="*/ 0 h 1"/>
            </a:gdLst>
            <a:ahLst/>
            <a:cxnLst>
              <a:cxn ang="0">
                <a:pos x="T0" y="T1"/>
              </a:cxn>
              <a:cxn ang="0">
                <a:pos x="T2" y="T3"/>
              </a:cxn>
            </a:cxnLst>
            <a:rect l="0" t="0" r="r" b="b"/>
            <a:pathLst>
              <a:path w="759" h="1">
                <a:moveTo>
                  <a:pt x="0" y="0"/>
                </a:moveTo>
                <a:lnTo>
                  <a:pt x="759" y="0"/>
                </a:lnTo>
              </a:path>
            </a:pathLst>
          </a:custGeom>
          <a:noFill/>
          <a:ln w="28575"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21" name="Freeform 18"/>
          <p:cNvSpPr>
            <a:spLocks/>
          </p:cNvSpPr>
          <p:nvPr/>
        </p:nvSpPr>
        <p:spPr bwMode="auto">
          <a:xfrm>
            <a:off x="3962400" y="3503613"/>
            <a:ext cx="1204913" cy="1587"/>
          </a:xfrm>
          <a:custGeom>
            <a:avLst/>
            <a:gdLst>
              <a:gd name="T0" fmla="*/ 0 w 759"/>
              <a:gd name="T1" fmla="*/ 0 h 1"/>
              <a:gd name="T2" fmla="*/ 759 w 759"/>
              <a:gd name="T3" fmla="*/ 0 h 1"/>
            </a:gdLst>
            <a:ahLst/>
            <a:cxnLst>
              <a:cxn ang="0">
                <a:pos x="T0" y="T1"/>
              </a:cxn>
              <a:cxn ang="0">
                <a:pos x="T2" y="T3"/>
              </a:cxn>
            </a:cxnLst>
            <a:rect l="0" t="0" r="r" b="b"/>
            <a:pathLst>
              <a:path w="759" h="1">
                <a:moveTo>
                  <a:pt x="0" y="0"/>
                </a:moveTo>
                <a:lnTo>
                  <a:pt x="759" y="0"/>
                </a:lnTo>
              </a:path>
            </a:pathLst>
          </a:custGeom>
          <a:noFill/>
          <a:ln w="28575"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4"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2</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82728">
                                            <p:txEl>
                                              <p:pRg st="0" end="0"/>
                                            </p:txEl>
                                          </p:spTgt>
                                        </p:tgtEl>
                                        <p:attrNameLst>
                                          <p:attrName>style.visibility</p:attrName>
                                        </p:attrNameLst>
                                      </p:cBhvr>
                                      <p:to>
                                        <p:strVal val="visible"/>
                                      </p:to>
                                    </p:set>
                                    <p:animEffect transition="in" filter="wipe(left)">
                                      <p:cBhvr>
                                        <p:cTn id="7" dur="500"/>
                                        <p:tgtEl>
                                          <p:spTgt spid="11827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82728">
                                            <p:txEl>
                                              <p:pRg st="1" end="1"/>
                                            </p:txEl>
                                          </p:spTgt>
                                        </p:tgtEl>
                                        <p:attrNameLst>
                                          <p:attrName>style.visibility</p:attrName>
                                        </p:attrNameLst>
                                      </p:cBhvr>
                                      <p:to>
                                        <p:strVal val="visible"/>
                                      </p:to>
                                    </p:set>
                                    <p:animEffect transition="in" filter="wipe(left)">
                                      <p:cBhvr>
                                        <p:cTn id="12" dur="500"/>
                                        <p:tgtEl>
                                          <p:spTgt spid="118272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82728">
                                            <p:txEl>
                                              <p:pRg st="2" end="2"/>
                                            </p:txEl>
                                          </p:spTgt>
                                        </p:tgtEl>
                                        <p:attrNameLst>
                                          <p:attrName>style.visibility</p:attrName>
                                        </p:attrNameLst>
                                      </p:cBhvr>
                                      <p:to>
                                        <p:strVal val="visible"/>
                                      </p:to>
                                    </p:set>
                                    <p:animEffect transition="in" filter="wipe(left)">
                                      <p:cBhvr>
                                        <p:cTn id="17" dur="500"/>
                                        <p:tgtEl>
                                          <p:spTgt spid="1182728">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182728">
                                            <p:txEl>
                                              <p:pRg st="3" end="3"/>
                                            </p:txEl>
                                          </p:spTgt>
                                        </p:tgtEl>
                                        <p:attrNameLst>
                                          <p:attrName>style.visibility</p:attrName>
                                        </p:attrNameLst>
                                      </p:cBhvr>
                                      <p:to>
                                        <p:strVal val="visible"/>
                                      </p:to>
                                    </p:set>
                                    <p:animEffect transition="in" filter="wipe(left)">
                                      <p:cBhvr>
                                        <p:cTn id="20" dur="500"/>
                                        <p:tgtEl>
                                          <p:spTgt spid="118272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2728"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EECD20-2EA7-436A-A678-E41D52096818}"/>
              </a:ext>
            </a:extLst>
          </p:cNvPr>
          <p:cNvSpPr>
            <a:spLocks noGrp="1"/>
          </p:cNvSpPr>
          <p:nvPr>
            <p:ph idx="1"/>
          </p:nvPr>
        </p:nvSpPr>
        <p:spPr>
          <a:xfrm>
            <a:off x="419100" y="1143000"/>
            <a:ext cx="8382000" cy="4800600"/>
          </a:xfrm>
        </p:spPr>
        <p:txBody>
          <a:bodyPr/>
          <a:lstStyle/>
          <a:p>
            <a:pPr marL="0" indent="0">
              <a:buNone/>
            </a:pPr>
            <a:endParaRPr lang="en-US" dirty="0"/>
          </a:p>
        </p:txBody>
      </p:sp>
      <p:pic>
        <p:nvPicPr>
          <p:cNvPr id="18" name="Picture 17">
            <a:extLst>
              <a:ext uri="{FF2B5EF4-FFF2-40B4-BE49-F238E27FC236}">
                <a16:creationId xmlns:a16="http://schemas.microsoft.com/office/drawing/2014/main" id="{2059370D-A230-4ED0-87AF-A36D1287D954}"/>
              </a:ext>
            </a:extLst>
          </p:cNvPr>
          <p:cNvPicPr>
            <a:picLocks noChangeAspect="1"/>
          </p:cNvPicPr>
          <p:nvPr/>
        </p:nvPicPr>
        <p:blipFill>
          <a:blip r:embed="rId2"/>
          <a:stretch>
            <a:fillRect/>
          </a:stretch>
        </p:blipFill>
        <p:spPr>
          <a:xfrm>
            <a:off x="419100" y="2133600"/>
            <a:ext cx="8382000" cy="1568970"/>
          </a:xfrm>
          <a:prstGeom prst="rect">
            <a:avLst/>
          </a:prstGeom>
        </p:spPr>
      </p:pic>
      <p:sp>
        <p:nvSpPr>
          <p:cNvPr id="3" name="Rectangle 2">
            <a:extLst>
              <a:ext uri="{FF2B5EF4-FFF2-40B4-BE49-F238E27FC236}">
                <a16:creationId xmlns:a16="http://schemas.microsoft.com/office/drawing/2014/main" id="{74FBEE1B-5198-485E-9EF1-22D5FD4C14A1}"/>
              </a:ext>
            </a:extLst>
          </p:cNvPr>
          <p:cNvSpPr txBox="1">
            <a:spLocks noChangeArrowheads="1"/>
          </p:cNvSpPr>
          <p:nvPr/>
        </p:nvSpPr>
        <p:spPr bwMode="auto">
          <a:xfrm>
            <a:off x="514350" y="2278970"/>
            <a:ext cx="8229600" cy="1443985"/>
          </a:xfrm>
          <a:prstGeom prst="rect">
            <a:avLst/>
          </a:prstGeom>
          <a:noFill/>
          <a:ln w="12700" cap="flat" cmpd="sng" algn="ctr">
            <a:solidFill>
              <a:schemeClr val="bg1"/>
            </a:solidFill>
            <a:prstDash val="solid"/>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a:lstStyle>
          <a:p>
            <a:pPr marL="0" marR="0" lvl="0" indent="0" algn="ctr" defTabSz="914400" rtl="0" eaLnBrk="0" fontAlgn="base" latinLnBrk="0" hangingPunct="0">
              <a:lnSpc>
                <a:spcPct val="100000"/>
              </a:lnSpc>
              <a:spcBef>
                <a:spcPts val="0"/>
              </a:spcBef>
              <a:spcAft>
                <a:spcPct val="0"/>
              </a:spcAft>
              <a:buClr>
                <a:srgbClr val="CC0000"/>
              </a:buClr>
              <a:buSzTx/>
              <a:buFont typeface="Wingdings" pitchFamily="2" charset="2"/>
              <a:buNone/>
              <a:tabLst/>
              <a:defRPr/>
            </a:pPr>
            <a:r>
              <a:rPr kumimoji="0" lang="en-US" altLang="en-US" sz="3200" b="1" i="0" u="none" strike="noStrike" kern="1200" cap="none" spc="0" normalizeH="0" baseline="0" noProof="0" dirty="0">
                <a:ln>
                  <a:noFill/>
                </a:ln>
                <a:solidFill>
                  <a:srgbClr val="CC0000"/>
                </a:solidFill>
                <a:effectLst/>
                <a:uLnTx/>
                <a:uFillTx/>
                <a:latin typeface="Liberation Sans" panose="020B0604020202020204" pitchFamily="34" charset="0"/>
                <a:ea typeface="+mn-ea"/>
                <a:cs typeface="+mn-cs"/>
              </a:rPr>
              <a:t>LEARNING OBJECTIVE </a:t>
            </a:r>
            <a:r>
              <a:rPr lang="en-US" altLang="en-US" sz="3200" dirty="0">
                <a:solidFill>
                  <a:srgbClr val="CC0000"/>
                </a:solidFill>
                <a:effectLst/>
                <a:latin typeface="Liberation Sans" panose="020B0604020202020204" pitchFamily="34" charset="0"/>
              </a:rPr>
              <a:t>3</a:t>
            </a:r>
            <a:endParaRPr kumimoji="0" lang="en-US" sz="3200" b="0" i="0" u="none" strike="noStrike" kern="0" cap="none" spc="0" normalizeH="0" baseline="0" noProof="0" dirty="0">
              <a:ln>
                <a:noFill/>
              </a:ln>
              <a:solidFill>
                <a:srgbClr val="EEECE1"/>
              </a:solidFill>
              <a:effectLst/>
              <a:uLnTx/>
              <a:uFillTx/>
              <a:latin typeface="Liberation Sans" panose="020B0604020202020204" pitchFamily="34" charset="0"/>
              <a:ea typeface="+mn-ea"/>
              <a:cs typeface="+mn-cs"/>
            </a:endParaRPr>
          </a:p>
          <a:p>
            <a:pPr marL="0" marR="0" lvl="0" indent="0" algn="ctr" defTabSz="914400" rtl="0" eaLnBrk="0" fontAlgn="base" latinLnBrk="0" hangingPunct="0">
              <a:lnSpc>
                <a:spcPct val="100000"/>
              </a:lnSpc>
              <a:spcBef>
                <a:spcPts val="0"/>
              </a:spcBef>
              <a:spcAft>
                <a:spcPct val="0"/>
              </a:spcAft>
              <a:buClr>
                <a:srgbClr val="CC0000"/>
              </a:buClr>
              <a:buSzTx/>
              <a:buFont typeface="Wingdings" pitchFamily="2" charset="2"/>
              <a:buNone/>
              <a:tabLst/>
              <a:defRPr/>
            </a:pPr>
            <a:r>
              <a:rPr kumimoji="0" lang="en-US" sz="2800" b="0" i="0" u="none" strike="noStrike" kern="0" cap="none" spc="0" normalizeH="0" baseline="0" noProof="0" dirty="0">
                <a:ln>
                  <a:noFill/>
                </a:ln>
                <a:solidFill>
                  <a:srgbClr val="0070C0">
                    <a:lumMod val="50000"/>
                  </a:srgbClr>
                </a:solidFill>
                <a:effectLst/>
                <a:uLnTx/>
                <a:uFillTx/>
                <a:latin typeface="Liberation Sans" panose="020B0604020202020204" pitchFamily="34" charset="0"/>
                <a:ea typeface="+mn-ea"/>
                <a:cs typeface="+mn-cs"/>
              </a:rPr>
              <a:t>Explain the accounting issues related to asset impairment.</a:t>
            </a:r>
          </a:p>
        </p:txBody>
      </p:sp>
      <p:cxnSp>
        <p:nvCxnSpPr>
          <p:cNvPr id="4" name="Straight Connector 3">
            <a:extLst>
              <a:ext uri="{FF2B5EF4-FFF2-40B4-BE49-F238E27FC236}">
                <a16:creationId xmlns:a16="http://schemas.microsoft.com/office/drawing/2014/main" id="{2F16DEBF-762F-4079-A866-DB033614FC7F}"/>
              </a:ext>
            </a:extLst>
          </p:cNvPr>
          <p:cNvCxnSpPr/>
          <p:nvPr/>
        </p:nvCxnSpPr>
        <p:spPr bwMode="auto">
          <a:xfrm>
            <a:off x="457200" y="2133600"/>
            <a:ext cx="83439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4">
            <a:extLst>
              <a:ext uri="{FF2B5EF4-FFF2-40B4-BE49-F238E27FC236}">
                <a16:creationId xmlns:a16="http://schemas.microsoft.com/office/drawing/2014/main" id="{4B85920B-8195-4BF9-97D6-77484358D4B3}"/>
              </a:ext>
            </a:extLst>
          </p:cNvPr>
          <p:cNvCxnSpPr/>
          <p:nvPr/>
        </p:nvCxnSpPr>
        <p:spPr bwMode="auto">
          <a:xfrm flipV="1">
            <a:off x="457200" y="3733800"/>
            <a:ext cx="8343900" cy="22589"/>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01851740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3" name="Text Box 5"/>
          <p:cNvSpPr txBox="1">
            <a:spLocks noChangeArrowheads="1"/>
          </p:cNvSpPr>
          <p:nvPr/>
        </p:nvSpPr>
        <p:spPr bwMode="auto">
          <a:xfrm>
            <a:off x="609600" y="2003425"/>
            <a:ext cx="8001000" cy="28007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30000"/>
              </a:spcBef>
              <a:spcAft>
                <a:spcPct val="20000"/>
              </a:spcAft>
              <a:buSzPct val="80000"/>
            </a:pPr>
            <a:r>
              <a:rPr lang="en-US" altLang="en-US" sz="2200" b="0" dirty="0">
                <a:effectLst/>
                <a:latin typeface="Liberation Sans" panose="020B0604020202020204" pitchFamily="34" charset="0"/>
              </a:rPr>
              <a:t>A long-lived tangible asset is </a:t>
            </a:r>
            <a:r>
              <a:rPr lang="en-US" altLang="en-US" sz="2200" dirty="0">
                <a:effectLst/>
                <a:latin typeface="Liberation Sans" panose="020B0604020202020204" pitchFamily="34" charset="0"/>
              </a:rPr>
              <a:t>impaired</a:t>
            </a:r>
            <a:r>
              <a:rPr lang="en-US" altLang="en-US" sz="2200" b="0" dirty="0">
                <a:effectLst/>
                <a:latin typeface="Liberation Sans" panose="020B0604020202020204" pitchFamily="34" charset="0"/>
              </a:rPr>
              <a:t> when a company is not able to recover the asset’s carrying amount either through </a:t>
            </a:r>
            <a:r>
              <a:rPr lang="en-US" altLang="en-US" sz="2200" b="0" i="1" dirty="0">
                <a:effectLst/>
                <a:latin typeface="Liberation Sans" panose="020B0604020202020204" pitchFamily="34" charset="0"/>
              </a:rPr>
              <a:t>using it or by selling it</a:t>
            </a:r>
            <a:r>
              <a:rPr lang="en-US" altLang="en-US" sz="2200" b="0" dirty="0">
                <a:effectLst/>
                <a:latin typeface="Liberation Sans" panose="020B0604020202020204" pitchFamily="34" charset="0"/>
              </a:rPr>
              <a:t>.</a:t>
            </a:r>
          </a:p>
          <a:p>
            <a:pPr>
              <a:lnSpc>
                <a:spcPct val="125000"/>
              </a:lnSpc>
              <a:spcBef>
                <a:spcPct val="30000"/>
              </a:spcBef>
              <a:spcAft>
                <a:spcPct val="20000"/>
              </a:spcAft>
              <a:buSzPct val="80000"/>
            </a:pPr>
            <a:r>
              <a:rPr lang="en-US" altLang="en-US" sz="2200" b="0" dirty="0">
                <a:latin typeface="Liberation Sans" panose="020B0604020202020204" pitchFamily="34" charset="0"/>
              </a:rPr>
              <a:t>On an </a:t>
            </a:r>
            <a:r>
              <a:rPr lang="en-US" altLang="en-US" sz="2200" dirty="0">
                <a:latin typeface="Liberation Sans" panose="020B0604020202020204" pitchFamily="34" charset="0"/>
              </a:rPr>
              <a:t>annual basis, companies review the asset for indicators of impairments</a:t>
            </a:r>
            <a:r>
              <a:rPr lang="en-US" altLang="en-US" sz="2200" b="0" dirty="0">
                <a:latin typeface="Liberation Sans" panose="020B0604020202020204" pitchFamily="34" charset="0"/>
              </a:rPr>
              <a:t>—that is, a decline in the asset’s cash-generating ability through use or sale. </a:t>
            </a:r>
          </a:p>
        </p:txBody>
      </p:sp>
      <p:sp>
        <p:nvSpPr>
          <p:cNvPr id="1046535" name="Text Box 7"/>
          <p:cNvSpPr txBox="1">
            <a:spLocks noChangeArrowheads="1"/>
          </p:cNvSpPr>
          <p:nvPr/>
        </p:nvSpPr>
        <p:spPr bwMode="auto">
          <a:xfrm>
            <a:off x="609600" y="1370013"/>
            <a:ext cx="58674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a:spcBef>
                <a:spcPct val="30000"/>
              </a:spcBef>
              <a:spcAft>
                <a:spcPct val="20000"/>
              </a:spcAft>
              <a:buSzPct val="80000"/>
              <a:defRPr sz="2800">
                <a:solidFill>
                  <a:srgbClr val="800000"/>
                </a:solidFill>
                <a:effectLst/>
                <a:latin typeface="Liberation Sans" panose="020B0604020202020204" pitchFamily="34"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r>
              <a:rPr lang="en-US" altLang="en-US" dirty="0">
                <a:solidFill>
                  <a:srgbClr val="CC0000"/>
                </a:solidFill>
              </a:rPr>
              <a:t>Recognizing Impairments</a:t>
            </a:r>
          </a:p>
        </p:txBody>
      </p:sp>
      <p:sp>
        <p:nvSpPr>
          <p:cNvPr id="8" name="Rectangle 2"/>
          <p:cNvSpPr txBox="1">
            <a:spLocks noChangeArrowheads="1"/>
          </p:cNvSpPr>
          <p:nvPr/>
        </p:nvSpPr>
        <p:spPr bwMode="auto">
          <a:xfrm>
            <a:off x="609600" y="381000"/>
            <a:ext cx="8229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algn="l"/>
            <a:r>
              <a:rPr lang="en-US" sz="3200" i="0" kern="1200" dirty="0">
                <a:solidFill>
                  <a:schemeClr val="tx1"/>
                </a:solidFill>
                <a:effectLst/>
                <a:latin typeface="Liberation Sans" panose="020B0604020202020204" pitchFamily="34" charset="0"/>
                <a:ea typeface="+mn-ea"/>
                <a:cs typeface="+mn-cs"/>
              </a:rPr>
              <a:t>Impairments</a:t>
            </a:r>
            <a:r>
              <a:rPr lang="zh-CN" altLang="en-US" sz="3200" i="0" kern="1200" dirty="0">
                <a:solidFill>
                  <a:schemeClr val="tx1"/>
                </a:solidFill>
                <a:effectLst/>
                <a:latin typeface="Liberation Sans" panose="020B0604020202020204" pitchFamily="34" charset="0"/>
                <a:ea typeface="+mn-ea"/>
                <a:cs typeface="+mn-cs"/>
              </a:rPr>
              <a:t> 减值</a:t>
            </a:r>
            <a:endParaRPr lang="en-US" sz="3200" i="0" kern="1200" dirty="0">
              <a:solidFill>
                <a:schemeClr val="tx1"/>
              </a:solidFill>
              <a:effectLst/>
              <a:latin typeface="Liberation Sans" panose="020B0604020202020204" pitchFamily="34" charset="0"/>
              <a:ea typeface="+mn-ea"/>
              <a:cs typeface="+mn-cs"/>
            </a:endParaRP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6"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3</a:t>
            </a:r>
          </a:p>
        </p:txBody>
      </p:sp>
    </p:spTree>
    <p:extLst>
      <p:ext uri="{BB962C8B-B14F-4D97-AF65-F5344CB8AC3E}">
        <p14:creationId xmlns:p14="http://schemas.microsoft.com/office/powerpoint/2010/main" val="408589661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46533">
                                            <p:txEl>
                                              <p:pRg st="0" end="0"/>
                                            </p:txEl>
                                          </p:spTgt>
                                        </p:tgtEl>
                                        <p:attrNameLst>
                                          <p:attrName>style.visibility</p:attrName>
                                        </p:attrNameLst>
                                      </p:cBhvr>
                                      <p:to>
                                        <p:strVal val="visible"/>
                                      </p:to>
                                    </p:set>
                                    <p:animEffect transition="in" filter="wipe(left)">
                                      <p:cBhvr>
                                        <p:cTn id="7" dur="500"/>
                                        <p:tgtEl>
                                          <p:spTgt spid="10465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46533">
                                            <p:txEl>
                                              <p:pRg st="1" end="1"/>
                                            </p:txEl>
                                          </p:spTgt>
                                        </p:tgtEl>
                                        <p:attrNameLst>
                                          <p:attrName>style.visibility</p:attrName>
                                        </p:attrNameLst>
                                      </p:cBhvr>
                                      <p:to>
                                        <p:strVal val="visible"/>
                                      </p:to>
                                    </p:set>
                                    <p:animEffect transition="in" filter="wipe(left)">
                                      <p:cBhvr>
                                        <p:cTn id="12" dur="500"/>
                                        <p:tgtEl>
                                          <p:spTgt spid="104653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6533" grpId="0" build="p" bldLvl="3"/>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Grp="1" noChangeArrowheads="1"/>
          </p:cNvSpPr>
          <p:nvPr>
            <p:ph type="title" idx="4294967295"/>
          </p:nvPr>
        </p:nvSpPr>
        <p:spPr>
          <a:xfrm>
            <a:off x="609600" y="381000"/>
            <a:ext cx="5105400" cy="1074653"/>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spAutoFit/>
          </a:bodyPr>
          <a:lstStyle/>
          <a:p>
            <a:pPr marL="0" indent="0" algn="l"/>
            <a:r>
              <a:rPr lang="en-US" sz="3200" i="0" kern="1200" dirty="0">
                <a:solidFill>
                  <a:schemeClr val="tx1"/>
                </a:solidFill>
                <a:effectLst/>
                <a:latin typeface="Liberation Sans" panose="020B0604020202020204" pitchFamily="34" charset="0"/>
                <a:ea typeface="+mn-ea"/>
                <a:cs typeface="+mn-cs"/>
              </a:rPr>
              <a:t>Depreciation—A Method </a:t>
            </a:r>
            <a:br>
              <a:rPr lang="en-US" sz="3200" i="0" kern="1200" dirty="0">
                <a:solidFill>
                  <a:schemeClr val="tx1"/>
                </a:solidFill>
                <a:effectLst/>
                <a:latin typeface="Liberation Sans" panose="020B0604020202020204" pitchFamily="34" charset="0"/>
                <a:ea typeface="+mn-ea"/>
                <a:cs typeface="+mn-cs"/>
              </a:rPr>
            </a:br>
            <a:r>
              <a:rPr lang="en-US" sz="3200" i="0" kern="1200" dirty="0">
                <a:solidFill>
                  <a:schemeClr val="tx1"/>
                </a:solidFill>
                <a:effectLst/>
                <a:latin typeface="Liberation Sans" panose="020B0604020202020204" pitchFamily="34" charset="0"/>
                <a:ea typeface="+mn-ea"/>
                <a:cs typeface="+mn-cs"/>
              </a:rPr>
              <a:t>of Cost Allocation </a:t>
            </a:r>
            <a:r>
              <a:rPr lang="en-US" sz="3200" i="0" kern="1200" dirty="0" err="1">
                <a:solidFill>
                  <a:schemeClr val="tx1"/>
                </a:solidFill>
                <a:effectLst/>
                <a:latin typeface="Liberation Sans" panose="020B0604020202020204" pitchFamily="34" charset="0"/>
                <a:ea typeface="+mn-ea"/>
                <a:cs typeface="+mn-cs"/>
              </a:rPr>
              <a:t>折旧</a:t>
            </a:r>
            <a:endParaRPr lang="en-US" sz="3200" i="0" kern="1200" dirty="0">
              <a:solidFill>
                <a:schemeClr val="tx1"/>
              </a:solidFill>
              <a:effectLst/>
              <a:latin typeface="Liberation Sans" panose="020B0604020202020204" pitchFamily="34" charset="0"/>
              <a:ea typeface="+mn-ea"/>
              <a:cs typeface="+mn-cs"/>
            </a:endParaRPr>
          </a:p>
        </p:txBody>
      </p:sp>
      <p:sp>
        <p:nvSpPr>
          <p:cNvPr id="8" name="Line 16"/>
          <p:cNvSpPr>
            <a:spLocks noChangeShapeType="1"/>
          </p:cNvSpPr>
          <p:nvPr/>
        </p:nvSpPr>
        <p:spPr bwMode="auto">
          <a:xfrm>
            <a:off x="381000" y="1539948"/>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9" name="Text Box 5"/>
          <p:cNvSpPr txBox="1">
            <a:spLocks noChangeArrowheads="1"/>
          </p:cNvSpPr>
          <p:nvPr/>
        </p:nvSpPr>
        <p:spPr bwMode="auto">
          <a:xfrm>
            <a:off x="8077200" y="640080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
        <p:nvSpPr>
          <p:cNvPr id="15" name="Text Box 21"/>
          <p:cNvSpPr txBox="1">
            <a:spLocks noChangeArrowheads="1"/>
          </p:cNvSpPr>
          <p:nvPr/>
        </p:nvSpPr>
        <p:spPr bwMode="auto">
          <a:xfrm>
            <a:off x="609600" y="3667542"/>
            <a:ext cx="7556500" cy="1546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685800" indent="-45720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20000"/>
              </a:lnSpc>
              <a:spcBef>
                <a:spcPts val="1200"/>
              </a:spcBef>
              <a:buSzPct val="80000"/>
            </a:pPr>
            <a:r>
              <a:rPr lang="en-US" altLang="en-US" sz="2200" b="0" dirty="0">
                <a:solidFill>
                  <a:schemeClr val="tx1"/>
                </a:solidFill>
                <a:latin typeface="Liberation Sans" panose="020B0604020202020204" pitchFamily="34" charset="0"/>
              </a:rPr>
              <a:t>Allocating costs of long-lived assets:</a:t>
            </a:r>
          </a:p>
          <a:p>
            <a:pPr lvl="1" algn="l">
              <a:lnSpc>
                <a:spcPct val="120000"/>
              </a:lnSpc>
              <a:spcBef>
                <a:spcPts val="12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Fixed assets = Depreciation expense</a:t>
            </a:r>
            <a:r>
              <a:rPr lang="zh-CN" altLang="en-US" sz="2100" b="0" dirty="0">
                <a:solidFill>
                  <a:schemeClr val="tx1"/>
                </a:solidFill>
                <a:latin typeface="Liberation Sans" panose="020B0604020202020204" pitchFamily="34" charset="0"/>
              </a:rPr>
              <a:t> 折旧费用</a:t>
            </a:r>
            <a:endParaRPr lang="en-US" altLang="en-US" sz="2100" b="0" dirty="0">
              <a:solidFill>
                <a:schemeClr val="tx1"/>
              </a:solidFill>
              <a:latin typeface="Liberation Sans" panose="020B0604020202020204" pitchFamily="34" charset="0"/>
            </a:endParaRPr>
          </a:p>
          <a:p>
            <a:pPr lvl="1" algn="l">
              <a:lnSpc>
                <a:spcPct val="120000"/>
              </a:lnSpc>
              <a:spcBef>
                <a:spcPts val="1200"/>
              </a:spcBef>
              <a:buClr>
                <a:srgbClr val="CC0000"/>
              </a:buClr>
              <a:buSzPct val="80000"/>
              <a:buFont typeface="Wingdings" pitchFamily="2" charset="2"/>
              <a:buChar char="u"/>
            </a:pPr>
            <a:r>
              <a:rPr lang="en-US" altLang="en-US" sz="2100" b="0" dirty="0">
                <a:solidFill>
                  <a:schemeClr val="tx1"/>
                </a:solidFill>
                <a:latin typeface="Liberation Sans" panose="020B0604020202020204" pitchFamily="34" charset="0"/>
              </a:rPr>
              <a:t>Intangibles = Amortization expense</a:t>
            </a:r>
            <a:r>
              <a:rPr lang="zh-CN" altLang="en-US" sz="2100" b="0" dirty="0">
                <a:solidFill>
                  <a:schemeClr val="tx1"/>
                </a:solidFill>
                <a:latin typeface="Liberation Sans" panose="020B0604020202020204" pitchFamily="34" charset="0"/>
              </a:rPr>
              <a:t> 摊销费用</a:t>
            </a:r>
            <a:endParaRPr lang="en-US" altLang="en-US" sz="2100" b="0" dirty="0">
              <a:solidFill>
                <a:schemeClr val="tx1"/>
              </a:solidFill>
              <a:latin typeface="Liberation Sans" panose="020B0604020202020204" pitchFamily="34" charset="0"/>
            </a:endParaRPr>
          </a:p>
        </p:txBody>
      </p:sp>
      <p:sp>
        <p:nvSpPr>
          <p:cNvPr id="16" name="Text Box 12"/>
          <p:cNvSpPr txBox="1">
            <a:spLocks noChangeArrowheads="1"/>
          </p:cNvSpPr>
          <p:nvPr/>
        </p:nvSpPr>
        <p:spPr bwMode="auto">
          <a:xfrm>
            <a:off x="609600" y="1828800"/>
            <a:ext cx="7848600" cy="17358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ts val="1200"/>
              </a:spcBef>
              <a:spcAft>
                <a:spcPct val="20000"/>
              </a:spcAft>
              <a:buSzPct val="80000"/>
              <a:defRPr/>
            </a:pPr>
            <a:r>
              <a:rPr lang="en-US" sz="2300" dirty="0">
                <a:solidFill>
                  <a:schemeClr val="tx2">
                    <a:lumMod val="75000"/>
                  </a:schemeClr>
                </a:solidFill>
                <a:latin typeface="Liberation Sans" panose="020B0604020202020204" pitchFamily="34" charset="0"/>
              </a:rPr>
              <a:t>Depreciatio</a:t>
            </a:r>
            <a:r>
              <a:rPr lang="en-US" sz="2200" dirty="0">
                <a:solidFill>
                  <a:schemeClr val="tx2">
                    <a:lumMod val="75000"/>
                  </a:schemeClr>
                </a:solidFill>
                <a:latin typeface="Liberation Sans" panose="020B0604020202020204" pitchFamily="34" charset="0"/>
              </a:rPr>
              <a:t>n</a:t>
            </a:r>
            <a:r>
              <a:rPr lang="en-US" sz="2200" b="0" dirty="0">
                <a:latin typeface="Liberation Sans" panose="020B0604020202020204" pitchFamily="34" charset="0"/>
              </a:rPr>
              <a:t> is the accounting process of allocating the </a:t>
            </a:r>
            <a:r>
              <a:rPr lang="en-US" sz="2200" dirty="0">
                <a:latin typeface="Liberation Sans" panose="020B0604020202020204" pitchFamily="34" charset="0"/>
              </a:rPr>
              <a:t>cost of tangible assets to expense </a:t>
            </a:r>
            <a:r>
              <a:rPr lang="en-US" sz="2200" b="0" dirty="0">
                <a:latin typeface="Liberation Sans" panose="020B0604020202020204" pitchFamily="34" charset="0"/>
              </a:rPr>
              <a:t>in a </a:t>
            </a:r>
            <a:r>
              <a:rPr lang="en-US" sz="2200" b="0" i="1" dirty="0">
                <a:latin typeface="Liberation Sans" panose="020B0604020202020204" pitchFamily="34" charset="0"/>
              </a:rPr>
              <a:t>systematic and rational</a:t>
            </a:r>
            <a:r>
              <a:rPr lang="en-US" sz="2200" b="0" dirty="0">
                <a:latin typeface="Liberation Sans" panose="020B0604020202020204" pitchFamily="34" charset="0"/>
              </a:rPr>
              <a:t> manner to those periods expected to benefit from the use of the asset.</a:t>
            </a:r>
          </a:p>
        </p:txBody>
      </p:sp>
    </p:spTree>
    <p:extLst>
      <p:ext uri="{BB962C8B-B14F-4D97-AF65-F5344CB8AC3E}">
        <p14:creationId xmlns:p14="http://schemas.microsoft.com/office/powerpoint/2010/main" val="327708980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wipe(left)">
                                      <p:cBhvr>
                                        <p:cTn id="1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bldLvl="2"/>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03" y="2438400"/>
            <a:ext cx="7724868" cy="3643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90916" name="Text Box 4"/>
          <p:cNvSpPr txBox="1">
            <a:spLocks noChangeArrowheads="1"/>
          </p:cNvSpPr>
          <p:nvPr/>
        </p:nvSpPr>
        <p:spPr bwMode="auto">
          <a:xfrm>
            <a:off x="609600" y="1371600"/>
            <a:ext cx="8001000" cy="93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30000"/>
              </a:spcBef>
              <a:spcAft>
                <a:spcPct val="20000"/>
              </a:spcAft>
              <a:buSzPct val="80000"/>
            </a:pPr>
            <a:r>
              <a:rPr lang="en-US" altLang="en-US" sz="2200" b="0" dirty="0">
                <a:solidFill>
                  <a:srgbClr val="000000"/>
                </a:solidFill>
                <a:effectLst/>
                <a:latin typeface="Liberation Sans" panose="020B0604020202020204" pitchFamily="34" charset="0"/>
              </a:rPr>
              <a:t>If impairment indicators are present, then an </a:t>
            </a:r>
            <a:r>
              <a:rPr lang="en-US" altLang="en-US" sz="2200" dirty="0">
                <a:solidFill>
                  <a:schemeClr val="tx2">
                    <a:lumMod val="75000"/>
                  </a:schemeClr>
                </a:solidFill>
                <a:effectLst/>
                <a:latin typeface="Liberation Sans" panose="020B0604020202020204" pitchFamily="34" charset="0"/>
              </a:rPr>
              <a:t>impairment test </a:t>
            </a:r>
            <a:r>
              <a:rPr lang="en-US" altLang="en-US" sz="2200" b="0" dirty="0">
                <a:solidFill>
                  <a:srgbClr val="000000"/>
                </a:solidFill>
                <a:effectLst/>
                <a:latin typeface="Liberation Sans" panose="020B0604020202020204" pitchFamily="34" charset="0"/>
              </a:rPr>
              <a:t>must be conducted.</a:t>
            </a:r>
          </a:p>
        </p:txBody>
      </p:sp>
      <p:sp>
        <p:nvSpPr>
          <p:cNvPr id="8" name="Rectangle 2"/>
          <p:cNvSpPr txBox="1">
            <a:spLocks noChangeArrowheads="1"/>
          </p:cNvSpPr>
          <p:nvPr/>
        </p:nvSpPr>
        <p:spPr bwMode="auto">
          <a:xfrm>
            <a:off x="609600" y="381000"/>
            <a:ext cx="8229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algn="l"/>
            <a:r>
              <a:rPr lang="en-US" sz="3200" i="0" kern="1200" dirty="0">
                <a:solidFill>
                  <a:srgbClr val="CC0000"/>
                </a:solidFill>
                <a:effectLst/>
                <a:latin typeface="Liberation Sans" panose="020B0604020202020204" pitchFamily="34" charset="0"/>
                <a:ea typeface="+mn-ea"/>
                <a:cs typeface="+mn-cs"/>
              </a:rPr>
              <a:t>Recognizing Impairments</a:t>
            </a: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2" name="Rectangle 1"/>
          <p:cNvSpPr/>
          <p:nvPr/>
        </p:nvSpPr>
        <p:spPr>
          <a:xfrm>
            <a:off x="838200" y="5486400"/>
            <a:ext cx="2286000" cy="461665"/>
          </a:xfrm>
          <a:prstGeom prst="rect">
            <a:avLst/>
          </a:prstGeom>
        </p:spPr>
        <p:txBody>
          <a:bodyPr wrap="square">
            <a:spAutoFit/>
          </a:bodyPr>
          <a:lstStyle/>
          <a:p>
            <a:pPr algn="l"/>
            <a:r>
              <a:rPr lang="en-US" sz="1200" dirty="0">
                <a:solidFill>
                  <a:srgbClr val="006666"/>
                </a:solidFill>
                <a:latin typeface="Liberation Sans" panose="020B0604020202020204" pitchFamily="34" charset="0"/>
              </a:rPr>
              <a:t>ILLUSTRATION 11.15</a:t>
            </a:r>
          </a:p>
          <a:p>
            <a:pPr algn="l"/>
            <a:r>
              <a:rPr lang="en-US" sz="1200" b="0" dirty="0">
                <a:latin typeface="Liberation Sans" panose="020B0604020202020204" pitchFamily="34" charset="0"/>
              </a:rPr>
              <a:t>Impairment Test</a:t>
            </a:r>
            <a:endParaRPr lang="en-US" sz="1200" dirty="0">
              <a:latin typeface="Liberation Sans" panose="020B0604020202020204" pitchFamily="34" charset="0"/>
            </a:endParaRP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3</a:t>
            </a:r>
          </a:p>
        </p:txBody>
      </p:sp>
      <p:sp>
        <p:nvSpPr>
          <p:cNvPr id="3" name="TextBox 2">
            <a:extLst>
              <a:ext uri="{FF2B5EF4-FFF2-40B4-BE49-F238E27FC236}">
                <a16:creationId xmlns:a16="http://schemas.microsoft.com/office/drawing/2014/main" id="{7D667745-430B-A37C-F5A7-C9194FFF4CCF}"/>
              </a:ext>
            </a:extLst>
          </p:cNvPr>
          <p:cNvSpPr txBox="1"/>
          <p:nvPr/>
        </p:nvSpPr>
        <p:spPr>
          <a:xfrm>
            <a:off x="5181600" y="2362200"/>
            <a:ext cx="1600200" cy="369332"/>
          </a:xfrm>
          <a:prstGeom prst="rect">
            <a:avLst/>
          </a:prstGeom>
          <a:noFill/>
        </p:spPr>
        <p:txBody>
          <a:bodyPr wrap="square" rtlCol="0">
            <a:spAutoFit/>
          </a:bodyPr>
          <a:lstStyle/>
          <a:p>
            <a:r>
              <a:rPr lang="en-CN" dirty="0">
                <a:solidFill>
                  <a:srgbClr val="FF0000"/>
                </a:solidFill>
              </a:rPr>
              <a:t>可收回金额</a:t>
            </a:r>
          </a:p>
        </p:txBody>
      </p:sp>
    </p:spTree>
    <p:extLst>
      <p:ext uri="{BB962C8B-B14F-4D97-AF65-F5344CB8AC3E}">
        <p14:creationId xmlns:p14="http://schemas.microsoft.com/office/powerpoint/2010/main" val="3284768486"/>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328057"/>
            <a:ext cx="6515100" cy="3072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92965" name="Text Box 5"/>
          <p:cNvSpPr txBox="1">
            <a:spLocks noChangeArrowheads="1"/>
          </p:cNvSpPr>
          <p:nvPr/>
        </p:nvSpPr>
        <p:spPr bwMode="auto">
          <a:xfrm>
            <a:off x="609600" y="1219200"/>
            <a:ext cx="8001000" cy="169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30000"/>
              </a:spcBef>
              <a:spcAft>
                <a:spcPct val="20000"/>
              </a:spcAft>
              <a:buSzPct val="80000"/>
            </a:pPr>
            <a:r>
              <a:rPr lang="en-US" altLang="en-US" sz="2100" dirty="0">
                <a:solidFill>
                  <a:srgbClr val="000000"/>
                </a:solidFill>
                <a:effectLst/>
                <a:latin typeface="Liberation Sans" panose="020B0604020202020204" pitchFamily="34" charset="0"/>
              </a:rPr>
              <a:t>Example:  </a:t>
            </a:r>
            <a:r>
              <a:rPr lang="en-US" altLang="en-US" sz="2100" b="0" dirty="0">
                <a:solidFill>
                  <a:srgbClr val="000000"/>
                </a:solidFill>
                <a:effectLst/>
                <a:latin typeface="Liberation Sans" panose="020B0604020202020204" pitchFamily="34" charset="0"/>
              </a:rPr>
              <a:t>Assume that Cruz SA performs an impairment test for its equipment. The carrying amount of Cruz’s equipment is €200,000, its fair value less costs to sell is €180,000, and its value-in-use is €205,000.</a:t>
            </a:r>
          </a:p>
        </p:txBody>
      </p:sp>
      <p:sp>
        <p:nvSpPr>
          <p:cNvPr id="1192967" name="Text Box 7"/>
          <p:cNvSpPr txBox="1">
            <a:spLocks noChangeArrowheads="1"/>
          </p:cNvSpPr>
          <p:nvPr/>
        </p:nvSpPr>
        <p:spPr bwMode="auto">
          <a:xfrm>
            <a:off x="6667500" y="2860149"/>
            <a:ext cx="1752600"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en-US" altLang="en-US" sz="1200" dirty="0">
                <a:solidFill>
                  <a:srgbClr val="006666"/>
                </a:solidFill>
                <a:latin typeface="Liberation Sans" panose="020B0604020202020204" pitchFamily="34" charset="0"/>
              </a:rPr>
              <a:t>ILLUSTRATION 11.15</a:t>
            </a:r>
          </a:p>
        </p:txBody>
      </p:sp>
      <p:sp>
        <p:nvSpPr>
          <p:cNvPr id="1192968" name="Rectangle 8"/>
          <p:cNvSpPr>
            <a:spLocks noChangeArrowheads="1"/>
          </p:cNvSpPr>
          <p:nvPr/>
        </p:nvSpPr>
        <p:spPr bwMode="auto">
          <a:xfrm>
            <a:off x="1654175" y="3138488"/>
            <a:ext cx="11366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€200,000</a:t>
            </a:r>
          </a:p>
        </p:txBody>
      </p:sp>
      <p:sp>
        <p:nvSpPr>
          <p:cNvPr id="1192969" name="Rectangle 9"/>
          <p:cNvSpPr>
            <a:spLocks noChangeArrowheads="1"/>
          </p:cNvSpPr>
          <p:nvPr/>
        </p:nvSpPr>
        <p:spPr bwMode="auto">
          <a:xfrm>
            <a:off x="5181600" y="3138488"/>
            <a:ext cx="11366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€205,000</a:t>
            </a:r>
          </a:p>
        </p:txBody>
      </p:sp>
      <p:sp>
        <p:nvSpPr>
          <p:cNvPr id="1192970" name="Rectangle 10"/>
          <p:cNvSpPr>
            <a:spLocks noChangeArrowheads="1"/>
          </p:cNvSpPr>
          <p:nvPr/>
        </p:nvSpPr>
        <p:spPr bwMode="auto">
          <a:xfrm>
            <a:off x="4114800" y="6172200"/>
            <a:ext cx="1136650" cy="366713"/>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€180,000</a:t>
            </a:r>
          </a:p>
        </p:txBody>
      </p:sp>
      <p:sp>
        <p:nvSpPr>
          <p:cNvPr id="1192971" name="Rectangle 11"/>
          <p:cNvSpPr>
            <a:spLocks noChangeArrowheads="1"/>
          </p:cNvSpPr>
          <p:nvPr/>
        </p:nvSpPr>
        <p:spPr bwMode="auto">
          <a:xfrm>
            <a:off x="6407150" y="6172200"/>
            <a:ext cx="1136650" cy="366713"/>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€205,000</a:t>
            </a:r>
          </a:p>
        </p:txBody>
      </p:sp>
      <p:sp>
        <p:nvSpPr>
          <p:cNvPr id="1192972" name="Rectangle 12"/>
          <p:cNvSpPr>
            <a:spLocks noChangeArrowheads="1"/>
          </p:cNvSpPr>
          <p:nvPr/>
        </p:nvSpPr>
        <p:spPr bwMode="auto">
          <a:xfrm>
            <a:off x="7010400" y="3581400"/>
            <a:ext cx="1600200" cy="641350"/>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solidFill>
                  <a:srgbClr val="000000"/>
                </a:solidFill>
                <a:effectLst/>
                <a:latin typeface="Liberation Sans" panose="020B0604020202020204" pitchFamily="34" charset="0"/>
              </a:rPr>
              <a:t>No Impairment</a:t>
            </a:r>
          </a:p>
        </p:txBody>
      </p:sp>
      <p:sp>
        <p:nvSpPr>
          <p:cNvPr id="13"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4" name="Rectangle 2"/>
          <p:cNvSpPr txBox="1">
            <a:spLocks noChangeArrowheads="1"/>
          </p:cNvSpPr>
          <p:nvPr/>
        </p:nvSpPr>
        <p:spPr bwMode="auto">
          <a:xfrm>
            <a:off x="609600" y="381000"/>
            <a:ext cx="8229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algn="l"/>
            <a:r>
              <a:rPr lang="en-US" sz="3200" i="0" kern="1200" dirty="0">
                <a:solidFill>
                  <a:srgbClr val="CC0000"/>
                </a:solidFill>
                <a:effectLst/>
                <a:latin typeface="Liberation Sans" panose="020B0604020202020204" pitchFamily="34" charset="0"/>
                <a:ea typeface="+mn-ea"/>
                <a:cs typeface="+mn-cs"/>
              </a:rPr>
              <a:t>Recognizing Impairments</a:t>
            </a:r>
          </a:p>
        </p:txBody>
      </p:sp>
      <p:sp>
        <p:nvSpPr>
          <p:cNvPr id="1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3</a:t>
            </a:r>
          </a:p>
        </p:txBody>
      </p:sp>
    </p:spTree>
    <p:extLst>
      <p:ext uri="{BB962C8B-B14F-4D97-AF65-F5344CB8AC3E}">
        <p14:creationId xmlns:p14="http://schemas.microsoft.com/office/powerpoint/2010/main" val="132186276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92968"/>
                                        </p:tgtEl>
                                        <p:attrNameLst>
                                          <p:attrName>style.visibility</p:attrName>
                                        </p:attrNameLst>
                                      </p:cBhvr>
                                      <p:to>
                                        <p:strVal val="visible"/>
                                      </p:to>
                                    </p:set>
                                    <p:animEffect transition="in" filter="wipe(left)">
                                      <p:cBhvr>
                                        <p:cTn id="7" dur="500"/>
                                        <p:tgtEl>
                                          <p:spTgt spid="11929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92970"/>
                                        </p:tgtEl>
                                        <p:attrNameLst>
                                          <p:attrName>style.visibility</p:attrName>
                                        </p:attrNameLst>
                                      </p:cBhvr>
                                      <p:to>
                                        <p:strVal val="visible"/>
                                      </p:to>
                                    </p:set>
                                    <p:animEffect transition="in" filter="wipe(left)">
                                      <p:cBhvr>
                                        <p:cTn id="12" dur="500"/>
                                        <p:tgtEl>
                                          <p:spTgt spid="11929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92971"/>
                                        </p:tgtEl>
                                        <p:attrNameLst>
                                          <p:attrName>style.visibility</p:attrName>
                                        </p:attrNameLst>
                                      </p:cBhvr>
                                      <p:to>
                                        <p:strVal val="visible"/>
                                      </p:to>
                                    </p:set>
                                    <p:animEffect transition="in" filter="wipe(left)">
                                      <p:cBhvr>
                                        <p:cTn id="17" dur="500"/>
                                        <p:tgtEl>
                                          <p:spTgt spid="119297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92969"/>
                                        </p:tgtEl>
                                        <p:attrNameLst>
                                          <p:attrName>style.visibility</p:attrName>
                                        </p:attrNameLst>
                                      </p:cBhvr>
                                      <p:to>
                                        <p:strVal val="visible"/>
                                      </p:to>
                                    </p:set>
                                    <p:animEffect transition="in" filter="wipe(left)">
                                      <p:cBhvr>
                                        <p:cTn id="22" dur="500"/>
                                        <p:tgtEl>
                                          <p:spTgt spid="119296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92972"/>
                                        </p:tgtEl>
                                        <p:attrNameLst>
                                          <p:attrName>style.visibility</p:attrName>
                                        </p:attrNameLst>
                                      </p:cBhvr>
                                      <p:to>
                                        <p:strVal val="visible"/>
                                      </p:to>
                                    </p:set>
                                    <p:animEffect transition="in" filter="wipe(left)">
                                      <p:cBhvr>
                                        <p:cTn id="27" dur="500"/>
                                        <p:tgtEl>
                                          <p:spTgt spid="11929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2968" grpId="0" animBg="1"/>
      <p:bldP spid="1192969" grpId="0" animBg="1"/>
      <p:bldP spid="1192970" grpId="0" animBg="1"/>
      <p:bldP spid="1192971" grpId="0" animBg="1"/>
      <p:bldP spid="119297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328057"/>
            <a:ext cx="6515100" cy="3072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95012" name="Text Box 4"/>
          <p:cNvSpPr txBox="1">
            <a:spLocks noChangeArrowheads="1"/>
          </p:cNvSpPr>
          <p:nvPr/>
        </p:nvSpPr>
        <p:spPr bwMode="auto">
          <a:xfrm>
            <a:off x="609600" y="1219200"/>
            <a:ext cx="8001000" cy="129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30000"/>
              </a:spcBef>
              <a:spcAft>
                <a:spcPct val="20000"/>
              </a:spcAft>
              <a:buSzPct val="80000"/>
            </a:pPr>
            <a:r>
              <a:rPr lang="en-US" altLang="en-US" sz="2100" dirty="0">
                <a:solidFill>
                  <a:srgbClr val="000000"/>
                </a:solidFill>
                <a:effectLst/>
                <a:latin typeface="Liberation Sans" panose="020B0604020202020204" pitchFamily="34" charset="0"/>
              </a:rPr>
              <a:t>Example:  </a:t>
            </a:r>
            <a:r>
              <a:rPr lang="en-US" altLang="en-US" sz="2100" b="0" dirty="0">
                <a:solidFill>
                  <a:srgbClr val="000000"/>
                </a:solidFill>
                <a:effectLst/>
                <a:latin typeface="Liberation Sans" panose="020B0604020202020204" pitchFamily="34" charset="0"/>
              </a:rPr>
              <a:t>Assume the same information for Cruz Company except that the value-in-use of Cruz’s equipment is €175,000 rather than €205,000.</a:t>
            </a:r>
          </a:p>
        </p:txBody>
      </p:sp>
      <p:sp>
        <p:nvSpPr>
          <p:cNvPr id="1195015" name="Rectangle 7"/>
          <p:cNvSpPr>
            <a:spLocks noChangeArrowheads="1"/>
          </p:cNvSpPr>
          <p:nvPr/>
        </p:nvSpPr>
        <p:spPr bwMode="auto">
          <a:xfrm>
            <a:off x="1654175" y="3138488"/>
            <a:ext cx="11366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€200,000</a:t>
            </a:r>
          </a:p>
        </p:txBody>
      </p:sp>
      <p:sp>
        <p:nvSpPr>
          <p:cNvPr id="1195016" name="Rectangle 8"/>
          <p:cNvSpPr>
            <a:spLocks noChangeArrowheads="1"/>
          </p:cNvSpPr>
          <p:nvPr/>
        </p:nvSpPr>
        <p:spPr bwMode="auto">
          <a:xfrm>
            <a:off x="5181600" y="3138488"/>
            <a:ext cx="11366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€180,000</a:t>
            </a:r>
          </a:p>
        </p:txBody>
      </p:sp>
      <p:sp>
        <p:nvSpPr>
          <p:cNvPr id="1195017" name="Rectangle 9"/>
          <p:cNvSpPr>
            <a:spLocks noChangeArrowheads="1"/>
          </p:cNvSpPr>
          <p:nvPr/>
        </p:nvSpPr>
        <p:spPr bwMode="auto">
          <a:xfrm>
            <a:off x="4114800" y="6172200"/>
            <a:ext cx="1136650" cy="366713"/>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€180,000</a:t>
            </a:r>
          </a:p>
        </p:txBody>
      </p:sp>
      <p:sp>
        <p:nvSpPr>
          <p:cNvPr id="1195018" name="Rectangle 10"/>
          <p:cNvSpPr>
            <a:spLocks noChangeArrowheads="1"/>
          </p:cNvSpPr>
          <p:nvPr/>
        </p:nvSpPr>
        <p:spPr bwMode="auto">
          <a:xfrm>
            <a:off x="6407150" y="6172200"/>
            <a:ext cx="1136650" cy="366713"/>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€175,000</a:t>
            </a:r>
          </a:p>
        </p:txBody>
      </p:sp>
      <p:sp>
        <p:nvSpPr>
          <p:cNvPr id="1195020" name="AutoShape 12"/>
          <p:cNvSpPr>
            <a:spLocks/>
          </p:cNvSpPr>
          <p:nvPr/>
        </p:nvSpPr>
        <p:spPr bwMode="auto">
          <a:xfrm rot="16200000">
            <a:off x="3848100" y="723900"/>
            <a:ext cx="304800" cy="4495800"/>
          </a:xfrm>
          <a:prstGeom prst="rightBrace">
            <a:avLst>
              <a:gd name="adj1" fmla="val 122917"/>
              <a:gd name="adj2" fmla="val 50000"/>
            </a:avLst>
          </a:prstGeom>
          <a:noFill/>
          <a:ln w="28575" cap="sq">
            <a:solidFill>
              <a:srgbClr val="CC00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195021" name="Rectangle 13"/>
          <p:cNvSpPr>
            <a:spLocks noChangeArrowheads="1"/>
          </p:cNvSpPr>
          <p:nvPr/>
        </p:nvSpPr>
        <p:spPr bwMode="auto">
          <a:xfrm>
            <a:off x="3523793" y="2438400"/>
            <a:ext cx="2852063" cy="36933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€20,000  </a:t>
            </a:r>
            <a:r>
              <a:rPr lang="en-US" altLang="en-US" dirty="0">
                <a:solidFill>
                  <a:srgbClr val="CC0000"/>
                </a:solidFill>
                <a:effectLst/>
                <a:latin typeface="Liberation Sans" panose="020B0604020202020204" pitchFamily="34" charset="0"/>
              </a:rPr>
              <a:t>Impairment Loss</a:t>
            </a:r>
          </a:p>
        </p:txBody>
      </p:sp>
      <p:sp>
        <p:nvSpPr>
          <p:cNvPr id="14"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5" name="Rectangle 2"/>
          <p:cNvSpPr txBox="1">
            <a:spLocks noChangeArrowheads="1"/>
          </p:cNvSpPr>
          <p:nvPr/>
        </p:nvSpPr>
        <p:spPr bwMode="auto">
          <a:xfrm>
            <a:off x="609600" y="381000"/>
            <a:ext cx="8229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algn="l"/>
            <a:r>
              <a:rPr lang="en-US" sz="3200" i="0" kern="1200" dirty="0">
                <a:solidFill>
                  <a:srgbClr val="CC0000"/>
                </a:solidFill>
                <a:effectLst/>
                <a:latin typeface="Liberation Sans" panose="020B0604020202020204" pitchFamily="34" charset="0"/>
                <a:ea typeface="+mn-ea"/>
                <a:cs typeface="+mn-cs"/>
              </a:rPr>
              <a:t>Recognizing Impairments</a:t>
            </a:r>
          </a:p>
        </p:txBody>
      </p:sp>
      <p:sp>
        <p:nvSpPr>
          <p:cNvPr id="17" name="Text Box 7"/>
          <p:cNvSpPr txBox="1">
            <a:spLocks noChangeArrowheads="1"/>
          </p:cNvSpPr>
          <p:nvPr/>
        </p:nvSpPr>
        <p:spPr bwMode="auto">
          <a:xfrm>
            <a:off x="6667500" y="2860149"/>
            <a:ext cx="1752600"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en-US" altLang="en-US" sz="1200" dirty="0">
                <a:solidFill>
                  <a:srgbClr val="006666"/>
                </a:solidFill>
                <a:latin typeface="Liberation Sans" panose="020B0604020202020204" pitchFamily="34" charset="0"/>
              </a:rPr>
              <a:t>ILLUSTRATION 11.15</a:t>
            </a:r>
          </a:p>
        </p:txBody>
      </p:sp>
      <p:sp>
        <p:nvSpPr>
          <p:cNvPr id="13"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3</a:t>
            </a:r>
          </a:p>
        </p:txBody>
      </p:sp>
    </p:spTree>
    <p:extLst>
      <p:ext uri="{BB962C8B-B14F-4D97-AF65-F5344CB8AC3E}">
        <p14:creationId xmlns:p14="http://schemas.microsoft.com/office/powerpoint/2010/main" val="255755408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95018"/>
                                        </p:tgtEl>
                                        <p:attrNameLst>
                                          <p:attrName>style.visibility</p:attrName>
                                        </p:attrNameLst>
                                      </p:cBhvr>
                                      <p:to>
                                        <p:strVal val="visible"/>
                                      </p:to>
                                    </p:set>
                                    <p:animEffect transition="in" filter="wipe(left)">
                                      <p:cBhvr>
                                        <p:cTn id="7" dur="500"/>
                                        <p:tgtEl>
                                          <p:spTgt spid="11950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95016"/>
                                        </p:tgtEl>
                                        <p:attrNameLst>
                                          <p:attrName>style.visibility</p:attrName>
                                        </p:attrNameLst>
                                      </p:cBhvr>
                                      <p:to>
                                        <p:strVal val="visible"/>
                                      </p:to>
                                    </p:set>
                                    <p:animEffect transition="in" filter="wipe(left)">
                                      <p:cBhvr>
                                        <p:cTn id="12" dur="500"/>
                                        <p:tgtEl>
                                          <p:spTgt spid="11950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95020"/>
                                        </p:tgtEl>
                                        <p:attrNameLst>
                                          <p:attrName>style.visibility</p:attrName>
                                        </p:attrNameLst>
                                      </p:cBhvr>
                                      <p:to>
                                        <p:strVal val="visible"/>
                                      </p:to>
                                    </p:set>
                                    <p:animEffect transition="in" filter="wipe(down)">
                                      <p:cBhvr>
                                        <p:cTn id="17" dur="500"/>
                                        <p:tgtEl>
                                          <p:spTgt spid="1195020"/>
                                        </p:tgtEl>
                                      </p:cBhvr>
                                    </p:animEffect>
                                  </p:childTnLst>
                                </p:cTn>
                              </p:par>
                            </p:childTnLst>
                          </p:cTn>
                        </p:par>
                        <p:par>
                          <p:cTn id="18" fill="hold" nodeType="afterGroup">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195021"/>
                                        </p:tgtEl>
                                        <p:attrNameLst>
                                          <p:attrName>style.visibility</p:attrName>
                                        </p:attrNameLst>
                                      </p:cBhvr>
                                      <p:to>
                                        <p:strVal val="visible"/>
                                      </p:to>
                                    </p:set>
                                    <p:animEffect transition="in" filter="wipe(left)">
                                      <p:cBhvr>
                                        <p:cTn id="21" dur="500"/>
                                        <p:tgtEl>
                                          <p:spTgt spid="1195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5016" grpId="0" animBg="1"/>
      <p:bldP spid="1195018" grpId="0" animBg="1"/>
      <p:bldP spid="1195020" grpId="0" animBg="1"/>
      <p:bldP spid="11950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328057"/>
            <a:ext cx="6515100" cy="3072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97060" name="Text Box 4"/>
          <p:cNvSpPr txBox="1">
            <a:spLocks noChangeArrowheads="1"/>
          </p:cNvSpPr>
          <p:nvPr/>
        </p:nvSpPr>
        <p:spPr bwMode="auto">
          <a:xfrm>
            <a:off x="609600" y="1219200"/>
            <a:ext cx="8001000" cy="1296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30000"/>
              </a:spcBef>
              <a:spcAft>
                <a:spcPct val="20000"/>
              </a:spcAft>
              <a:buSzPct val="80000"/>
            </a:pPr>
            <a:r>
              <a:rPr lang="en-US" altLang="en-US" sz="2100" dirty="0">
                <a:solidFill>
                  <a:srgbClr val="000000"/>
                </a:solidFill>
                <a:effectLst/>
                <a:latin typeface="Liberation Sans" panose="020B0604020202020204" pitchFamily="34" charset="0"/>
              </a:rPr>
              <a:t>Example:  </a:t>
            </a:r>
            <a:r>
              <a:rPr lang="en-US" altLang="en-US" sz="2100" b="0" dirty="0">
                <a:solidFill>
                  <a:srgbClr val="000000"/>
                </a:solidFill>
                <a:effectLst/>
                <a:latin typeface="Liberation Sans" panose="020B0604020202020204" pitchFamily="34" charset="0"/>
              </a:rPr>
              <a:t>Assume the same information for Cruz Company except that the value-in-use of Cruz’s equipment is €175,000 rather than €205,000.</a:t>
            </a:r>
          </a:p>
        </p:txBody>
      </p:sp>
      <p:sp>
        <p:nvSpPr>
          <p:cNvPr id="1197063" name="Rectangle 7"/>
          <p:cNvSpPr>
            <a:spLocks noChangeArrowheads="1"/>
          </p:cNvSpPr>
          <p:nvPr/>
        </p:nvSpPr>
        <p:spPr bwMode="auto">
          <a:xfrm>
            <a:off x="1654175" y="3138488"/>
            <a:ext cx="11366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€200,000</a:t>
            </a:r>
          </a:p>
        </p:txBody>
      </p:sp>
      <p:sp>
        <p:nvSpPr>
          <p:cNvPr id="1197064" name="Rectangle 8"/>
          <p:cNvSpPr>
            <a:spLocks noChangeArrowheads="1"/>
          </p:cNvSpPr>
          <p:nvPr/>
        </p:nvSpPr>
        <p:spPr bwMode="auto">
          <a:xfrm>
            <a:off x="5181600" y="3138488"/>
            <a:ext cx="11366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€180,000</a:t>
            </a:r>
          </a:p>
        </p:txBody>
      </p:sp>
      <p:sp>
        <p:nvSpPr>
          <p:cNvPr id="1197068" name="Rectangle 12"/>
          <p:cNvSpPr>
            <a:spLocks noChangeArrowheads="1"/>
          </p:cNvSpPr>
          <p:nvPr/>
        </p:nvSpPr>
        <p:spPr bwMode="auto">
          <a:xfrm>
            <a:off x="1066800" y="4267200"/>
            <a:ext cx="7086600" cy="2362200"/>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197069" name="Rectangle 13"/>
          <p:cNvSpPr>
            <a:spLocks noChangeArrowheads="1"/>
          </p:cNvSpPr>
          <p:nvPr/>
        </p:nvSpPr>
        <p:spPr bwMode="auto">
          <a:xfrm>
            <a:off x="838200" y="4420604"/>
            <a:ext cx="7924800" cy="20781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tabLst>
                <a:tab pos="5772150" algn="r"/>
                <a:tab pos="7143750" algn="r"/>
              </a:tabLst>
              <a:defRPr sz="2400">
                <a:solidFill>
                  <a:schemeClr val="tx1"/>
                </a:solidFill>
                <a:latin typeface="Times New Roman" pitchFamily="18" charset="0"/>
              </a:defRPr>
            </a:lvl1pPr>
            <a:lvl2pPr marL="571500" algn="l">
              <a:tabLst>
                <a:tab pos="5772150" algn="r"/>
                <a:tab pos="7143750" algn="r"/>
              </a:tabLst>
              <a:defRPr sz="2400">
                <a:solidFill>
                  <a:schemeClr val="tx1"/>
                </a:solidFill>
                <a:latin typeface="Times New Roman" pitchFamily="18" charset="0"/>
              </a:defRPr>
            </a:lvl2pPr>
            <a:lvl3pPr algn="l">
              <a:tabLst>
                <a:tab pos="5772150" algn="r"/>
                <a:tab pos="7143750" algn="r"/>
              </a:tabLst>
              <a:defRPr sz="2400">
                <a:solidFill>
                  <a:schemeClr val="tx1"/>
                </a:solidFill>
                <a:latin typeface="Times New Roman" pitchFamily="18" charset="0"/>
              </a:defRPr>
            </a:lvl3pPr>
            <a:lvl4pPr algn="l">
              <a:tabLst>
                <a:tab pos="5772150" algn="r"/>
                <a:tab pos="7143750" algn="r"/>
              </a:tabLst>
              <a:defRPr sz="2400">
                <a:solidFill>
                  <a:schemeClr val="tx1"/>
                </a:solidFill>
                <a:latin typeface="Times New Roman" pitchFamily="18" charset="0"/>
              </a:defRPr>
            </a:lvl4pPr>
            <a:lvl5pPr algn="l">
              <a:tabLst>
                <a:tab pos="5772150" algn="r"/>
                <a:tab pos="7143750" algn="r"/>
              </a:tabLst>
              <a:defRPr sz="2400">
                <a:solidFill>
                  <a:schemeClr val="tx1"/>
                </a:solidFill>
                <a:latin typeface="Times New Roman" pitchFamily="18" charset="0"/>
              </a:defRPr>
            </a:lvl5pPr>
            <a:lvl6pPr eaLnBrk="0" fontAlgn="base" hangingPunct="0">
              <a:spcBef>
                <a:spcPct val="0"/>
              </a:spcBef>
              <a:spcAft>
                <a:spcPct val="0"/>
              </a:spcAft>
              <a:tabLst>
                <a:tab pos="5772150" algn="r"/>
                <a:tab pos="7143750" algn="r"/>
              </a:tabLst>
              <a:defRPr sz="2400">
                <a:solidFill>
                  <a:schemeClr val="tx1"/>
                </a:solidFill>
                <a:latin typeface="Times New Roman" pitchFamily="18" charset="0"/>
              </a:defRPr>
            </a:lvl6pPr>
            <a:lvl7pPr eaLnBrk="0" fontAlgn="base" hangingPunct="0">
              <a:spcBef>
                <a:spcPct val="0"/>
              </a:spcBef>
              <a:spcAft>
                <a:spcPct val="0"/>
              </a:spcAft>
              <a:tabLst>
                <a:tab pos="5772150" algn="r"/>
                <a:tab pos="7143750" algn="r"/>
              </a:tabLst>
              <a:defRPr sz="2400">
                <a:solidFill>
                  <a:schemeClr val="tx1"/>
                </a:solidFill>
                <a:latin typeface="Times New Roman" pitchFamily="18" charset="0"/>
              </a:defRPr>
            </a:lvl7pPr>
            <a:lvl8pPr eaLnBrk="0" fontAlgn="base" hangingPunct="0">
              <a:spcBef>
                <a:spcPct val="0"/>
              </a:spcBef>
              <a:spcAft>
                <a:spcPct val="0"/>
              </a:spcAft>
              <a:tabLst>
                <a:tab pos="5772150" algn="r"/>
                <a:tab pos="7143750" algn="r"/>
              </a:tabLst>
              <a:defRPr sz="2400">
                <a:solidFill>
                  <a:schemeClr val="tx1"/>
                </a:solidFill>
                <a:latin typeface="Times New Roman" pitchFamily="18" charset="0"/>
              </a:defRPr>
            </a:lvl8pPr>
            <a:lvl9pPr eaLnBrk="0" fontAlgn="base" hangingPunct="0">
              <a:spcBef>
                <a:spcPct val="0"/>
              </a:spcBef>
              <a:spcAft>
                <a:spcPct val="0"/>
              </a:spcAft>
              <a:tabLst>
                <a:tab pos="5772150" algn="r"/>
                <a:tab pos="7143750" algn="r"/>
              </a:tabLst>
              <a:defRPr sz="2400">
                <a:solidFill>
                  <a:schemeClr val="tx1"/>
                </a:solidFill>
                <a:latin typeface="Times New Roman" pitchFamily="18" charset="0"/>
              </a:defRPr>
            </a:lvl9pPr>
          </a:lstStyle>
          <a:p>
            <a:pPr>
              <a:lnSpc>
                <a:spcPct val="125000"/>
              </a:lnSpc>
              <a:spcBef>
                <a:spcPct val="30000"/>
              </a:spcBef>
              <a:spcAft>
                <a:spcPct val="20000"/>
              </a:spcAft>
              <a:buSzPct val="80000"/>
            </a:pPr>
            <a:r>
              <a:rPr lang="en-US" altLang="en-US" sz="2100" b="0" dirty="0">
                <a:solidFill>
                  <a:srgbClr val="000000"/>
                </a:solidFill>
                <a:effectLst/>
                <a:latin typeface="Liberation Sans" panose="020B0604020202020204" pitchFamily="34" charset="0"/>
              </a:rPr>
              <a:t>Cruz makes the following entry to record the impairment loss.</a:t>
            </a:r>
          </a:p>
          <a:p>
            <a:pPr>
              <a:lnSpc>
                <a:spcPts val="1200"/>
              </a:lnSpc>
              <a:spcBef>
                <a:spcPct val="40000"/>
              </a:spcBef>
              <a:tabLst>
                <a:tab pos="6345238" algn="r"/>
                <a:tab pos="7540625" algn="r"/>
              </a:tabLst>
            </a:pPr>
            <a:endParaRPr lang="en-US" altLang="en-US" sz="2100" b="0" dirty="0">
              <a:solidFill>
                <a:schemeClr val="folHlink"/>
              </a:solidFill>
              <a:effectLst/>
              <a:latin typeface="Liberation Sans" panose="020B0604020202020204" pitchFamily="34" charset="0"/>
            </a:endParaRPr>
          </a:p>
          <a:p>
            <a:pPr>
              <a:lnSpc>
                <a:spcPts val="1200"/>
              </a:lnSpc>
              <a:spcBef>
                <a:spcPct val="40000"/>
              </a:spcBef>
              <a:tabLst>
                <a:tab pos="6345238" algn="r"/>
                <a:tab pos="7540625" algn="r"/>
              </a:tabLst>
            </a:pPr>
            <a:r>
              <a:rPr lang="en-US" altLang="en-US" sz="2100" b="0" dirty="0">
                <a:solidFill>
                  <a:schemeClr val="folHlink"/>
                </a:solidFill>
                <a:effectLst/>
                <a:latin typeface="Liberation Sans" panose="020B0604020202020204" pitchFamily="34" charset="0"/>
              </a:rPr>
              <a:t>Loss on Impairment 	20,000</a:t>
            </a:r>
          </a:p>
          <a:p>
            <a:pPr>
              <a:lnSpc>
                <a:spcPts val="1200"/>
              </a:lnSpc>
              <a:spcBef>
                <a:spcPct val="40000"/>
              </a:spcBef>
              <a:tabLst>
                <a:tab pos="6345238" algn="r"/>
                <a:tab pos="7540625" algn="r"/>
              </a:tabLst>
            </a:pPr>
            <a:r>
              <a:rPr lang="en-US" altLang="en-US" dirty="0" err="1"/>
              <a:t>资产减值损失</a:t>
            </a:r>
            <a:r>
              <a:rPr lang="en-US" altLang="zh-CN" dirty="0"/>
              <a:t>——</a:t>
            </a:r>
            <a:r>
              <a:rPr lang="zh-CN" altLang="en-US" dirty="0"/>
              <a:t>固定资产减值损失</a:t>
            </a:r>
            <a:endParaRPr lang="en-US" altLang="en-US" sz="2100" b="0" dirty="0">
              <a:solidFill>
                <a:schemeClr val="folHlink"/>
              </a:solidFill>
              <a:effectLst/>
              <a:latin typeface="Liberation Sans" panose="020B0604020202020204" pitchFamily="34" charset="0"/>
            </a:endParaRPr>
          </a:p>
          <a:p>
            <a:pPr>
              <a:lnSpc>
                <a:spcPts val="1200"/>
              </a:lnSpc>
              <a:spcBef>
                <a:spcPct val="45000"/>
              </a:spcBef>
              <a:tabLst>
                <a:tab pos="6345238" algn="r"/>
                <a:tab pos="7653338" algn="r"/>
              </a:tabLst>
            </a:pPr>
            <a:r>
              <a:rPr lang="en-US" altLang="en-US" sz="2100" b="0" dirty="0">
                <a:solidFill>
                  <a:schemeClr val="folHlink"/>
                </a:solidFill>
                <a:effectLst/>
                <a:latin typeface="Liberation Sans" panose="020B0604020202020204" pitchFamily="34" charset="0"/>
              </a:rPr>
              <a:t>	Accumulated Depreciation—Equipment		20,000</a:t>
            </a:r>
          </a:p>
          <a:p>
            <a:pPr lvl="1">
              <a:lnSpc>
                <a:spcPts val="1200"/>
              </a:lnSpc>
              <a:spcBef>
                <a:spcPct val="45000"/>
              </a:spcBef>
              <a:tabLst>
                <a:tab pos="6345238" algn="r"/>
                <a:tab pos="7653338" algn="r"/>
              </a:tabLst>
            </a:pPr>
            <a:r>
              <a:rPr lang="en-US" altLang="en-US" dirty="0" err="1"/>
              <a:t>固定资产减值准备</a:t>
            </a:r>
            <a:endParaRPr lang="en-US" altLang="en-US" dirty="0"/>
          </a:p>
        </p:txBody>
      </p:sp>
      <p:sp>
        <p:nvSpPr>
          <p:cNvPr id="1197071" name="AutoShape 15"/>
          <p:cNvSpPr>
            <a:spLocks/>
          </p:cNvSpPr>
          <p:nvPr/>
        </p:nvSpPr>
        <p:spPr bwMode="auto">
          <a:xfrm rot="16200000">
            <a:off x="3848100" y="723900"/>
            <a:ext cx="304800" cy="4495800"/>
          </a:xfrm>
          <a:prstGeom prst="rightBrace">
            <a:avLst>
              <a:gd name="adj1" fmla="val 122917"/>
              <a:gd name="adj2" fmla="val 50000"/>
            </a:avLst>
          </a:prstGeom>
          <a:noFill/>
          <a:ln w="28575" cap="sq">
            <a:solidFill>
              <a:srgbClr val="CC00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197072" name="Rectangle 16"/>
          <p:cNvSpPr>
            <a:spLocks noChangeArrowheads="1"/>
          </p:cNvSpPr>
          <p:nvPr/>
        </p:nvSpPr>
        <p:spPr bwMode="auto">
          <a:xfrm>
            <a:off x="3523793" y="2438400"/>
            <a:ext cx="2852063" cy="36933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€20,000  </a:t>
            </a:r>
            <a:r>
              <a:rPr lang="en-US" altLang="en-US" dirty="0">
                <a:solidFill>
                  <a:srgbClr val="CC0000"/>
                </a:solidFill>
                <a:effectLst/>
                <a:latin typeface="Liberation Sans" panose="020B0604020202020204" pitchFamily="34" charset="0"/>
              </a:rPr>
              <a:t>Impairment Loss</a:t>
            </a:r>
          </a:p>
        </p:txBody>
      </p:sp>
      <p:sp>
        <p:nvSpPr>
          <p:cNvPr id="14"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5" name="Rectangle 2"/>
          <p:cNvSpPr txBox="1">
            <a:spLocks noChangeArrowheads="1"/>
          </p:cNvSpPr>
          <p:nvPr/>
        </p:nvSpPr>
        <p:spPr bwMode="auto">
          <a:xfrm>
            <a:off x="609600" y="381000"/>
            <a:ext cx="8229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algn="l"/>
            <a:r>
              <a:rPr lang="en-US" sz="3200" i="0" kern="1200" dirty="0">
                <a:solidFill>
                  <a:srgbClr val="CC0000"/>
                </a:solidFill>
                <a:effectLst/>
                <a:latin typeface="Liberation Sans" panose="020B0604020202020204" pitchFamily="34" charset="0"/>
                <a:ea typeface="+mn-ea"/>
                <a:cs typeface="+mn-cs"/>
              </a:rPr>
              <a:t>Recognizing Impairments</a:t>
            </a:r>
          </a:p>
        </p:txBody>
      </p:sp>
      <p:sp>
        <p:nvSpPr>
          <p:cNvPr id="16" name="Text Box 7"/>
          <p:cNvSpPr txBox="1">
            <a:spLocks noChangeArrowheads="1"/>
          </p:cNvSpPr>
          <p:nvPr/>
        </p:nvSpPr>
        <p:spPr bwMode="auto">
          <a:xfrm>
            <a:off x="6667500" y="2860149"/>
            <a:ext cx="1752600"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en-US" altLang="en-US" sz="1200" dirty="0">
                <a:solidFill>
                  <a:srgbClr val="006666"/>
                </a:solidFill>
                <a:latin typeface="Liberation Sans" panose="020B0604020202020204" pitchFamily="34" charset="0"/>
              </a:rPr>
              <a:t>ILLUSTRATION 11.15</a:t>
            </a:r>
          </a:p>
        </p:txBody>
      </p:sp>
      <p:sp>
        <p:nvSpPr>
          <p:cNvPr id="13"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3</a:t>
            </a:r>
          </a:p>
        </p:txBody>
      </p:sp>
      <p:graphicFrame>
        <p:nvGraphicFramePr>
          <p:cNvPr id="2" name="Table 1">
            <a:extLst>
              <a:ext uri="{FF2B5EF4-FFF2-40B4-BE49-F238E27FC236}">
                <a16:creationId xmlns:a16="http://schemas.microsoft.com/office/drawing/2014/main" id="{A3B63983-C954-8EC3-A571-43A38EE552AE}"/>
              </a:ext>
            </a:extLst>
          </p:cNvPr>
          <p:cNvGraphicFramePr>
            <a:graphicFrameLocks noGrp="1"/>
          </p:cNvGraphicFramePr>
          <p:nvPr>
            <p:extLst>
              <p:ext uri="{D42A27DB-BD31-4B8C-83A1-F6EECF244321}">
                <p14:modId xmlns:p14="http://schemas.microsoft.com/office/powerpoint/2010/main" val="3741167900"/>
              </p:ext>
            </p:extLst>
          </p:nvPr>
        </p:nvGraphicFramePr>
        <p:xfrm>
          <a:off x="949512" y="4843196"/>
          <a:ext cx="7661088" cy="370840"/>
        </p:xfrm>
        <a:graphic>
          <a:graphicData uri="http://schemas.openxmlformats.org/drawingml/2006/table">
            <a:tbl>
              <a:tblPr firstRow="1" bandRow="1">
                <a:tableStyleId>{5C22544A-7EE6-4342-B048-85BDC9FD1C3A}</a:tableStyleId>
              </a:tblPr>
              <a:tblGrid>
                <a:gridCol w="5070288">
                  <a:extLst>
                    <a:ext uri="{9D8B030D-6E8A-4147-A177-3AD203B41FA5}">
                      <a16:colId xmlns:a16="http://schemas.microsoft.com/office/drawing/2014/main" val="2811708834"/>
                    </a:ext>
                  </a:extLst>
                </a:gridCol>
                <a:gridCol w="1447800">
                  <a:extLst>
                    <a:ext uri="{9D8B030D-6E8A-4147-A177-3AD203B41FA5}">
                      <a16:colId xmlns:a16="http://schemas.microsoft.com/office/drawing/2014/main" val="1675284801"/>
                    </a:ext>
                  </a:extLst>
                </a:gridCol>
                <a:gridCol w="1143000">
                  <a:extLst>
                    <a:ext uri="{9D8B030D-6E8A-4147-A177-3AD203B41FA5}">
                      <a16:colId xmlns:a16="http://schemas.microsoft.com/office/drawing/2014/main" val="3388281907"/>
                    </a:ext>
                  </a:extLst>
                </a:gridCol>
              </a:tblGrid>
              <a:tr h="370840">
                <a:tc>
                  <a:txBody>
                    <a:bodyPr/>
                    <a:lstStyle/>
                    <a:p>
                      <a:r>
                        <a:rPr lang="en-CN" dirty="0"/>
                        <a:t>Account</a:t>
                      </a:r>
                    </a:p>
                  </a:txBody>
                  <a:tcPr>
                    <a:solidFill>
                      <a:srgbClr val="0070C0"/>
                    </a:solidFill>
                  </a:tcPr>
                </a:tc>
                <a:tc>
                  <a:txBody>
                    <a:bodyPr/>
                    <a:lstStyle/>
                    <a:p>
                      <a:r>
                        <a:rPr lang="en-CN" dirty="0"/>
                        <a:t>Debit </a:t>
                      </a:r>
                      <a:r>
                        <a:rPr lang="en-US" altLang="en-US" dirty="0">
                          <a:solidFill>
                            <a:srgbClr val="000000"/>
                          </a:solidFill>
                          <a:effectLst/>
                          <a:latin typeface="Liberation Sans" panose="020B0604020202020204" pitchFamily="34" charset="0"/>
                        </a:rPr>
                        <a:t>€</a:t>
                      </a:r>
                      <a:endParaRPr lang="en-CN" dirty="0"/>
                    </a:p>
                  </a:txBody>
                  <a:tcPr>
                    <a:solidFill>
                      <a:srgbClr val="0070C0"/>
                    </a:solidFill>
                  </a:tcPr>
                </a:tc>
                <a:tc>
                  <a:txBody>
                    <a:bodyPr/>
                    <a:lstStyle/>
                    <a:p>
                      <a:r>
                        <a:rPr lang="en-CN" dirty="0"/>
                        <a:t>Credit </a:t>
                      </a:r>
                      <a:r>
                        <a:rPr lang="en-US" altLang="en-US" dirty="0">
                          <a:solidFill>
                            <a:srgbClr val="000000"/>
                          </a:solidFill>
                          <a:effectLst/>
                          <a:latin typeface="Liberation Sans" panose="020B0604020202020204" pitchFamily="34" charset="0"/>
                        </a:rPr>
                        <a:t>€</a:t>
                      </a:r>
                      <a:endParaRPr lang="en-CN" dirty="0"/>
                    </a:p>
                  </a:txBody>
                  <a:tcPr>
                    <a:solidFill>
                      <a:srgbClr val="0070C0"/>
                    </a:solidFill>
                  </a:tcPr>
                </a:tc>
                <a:extLst>
                  <a:ext uri="{0D108BD9-81ED-4DB2-BD59-A6C34878D82A}">
                    <a16:rowId xmlns:a16="http://schemas.microsoft.com/office/drawing/2014/main" val="3884748712"/>
                  </a:ext>
                </a:extLst>
              </a:tr>
            </a:tbl>
          </a:graphicData>
        </a:graphic>
      </p:graphicFrame>
    </p:spTree>
    <p:extLst>
      <p:ext uri="{BB962C8B-B14F-4D97-AF65-F5344CB8AC3E}">
        <p14:creationId xmlns:p14="http://schemas.microsoft.com/office/powerpoint/2010/main" val="308311878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97069">
                                            <p:txEl>
                                              <p:pRg st="0" end="0"/>
                                            </p:txEl>
                                          </p:spTgt>
                                        </p:tgtEl>
                                        <p:attrNameLst>
                                          <p:attrName>style.visibility</p:attrName>
                                        </p:attrNameLst>
                                      </p:cBhvr>
                                      <p:to>
                                        <p:strVal val="visible"/>
                                      </p:to>
                                    </p:set>
                                    <p:animEffect transition="in" filter="wipe(left)">
                                      <p:cBhvr>
                                        <p:cTn id="7" dur="500"/>
                                        <p:tgtEl>
                                          <p:spTgt spid="11970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97069">
                                            <p:txEl>
                                              <p:pRg st="2" end="2"/>
                                            </p:txEl>
                                          </p:spTgt>
                                        </p:tgtEl>
                                        <p:attrNameLst>
                                          <p:attrName>style.visibility</p:attrName>
                                        </p:attrNameLst>
                                      </p:cBhvr>
                                      <p:to>
                                        <p:strVal val="visible"/>
                                      </p:to>
                                    </p:set>
                                    <p:animEffect transition="in" filter="wipe(left)">
                                      <p:cBhvr>
                                        <p:cTn id="12" dur="500"/>
                                        <p:tgtEl>
                                          <p:spTgt spid="119706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97069">
                                            <p:txEl>
                                              <p:pRg st="3" end="3"/>
                                            </p:txEl>
                                          </p:spTgt>
                                        </p:tgtEl>
                                        <p:attrNameLst>
                                          <p:attrName>style.visibility</p:attrName>
                                        </p:attrNameLst>
                                      </p:cBhvr>
                                      <p:to>
                                        <p:strVal val="visible"/>
                                      </p:to>
                                    </p:set>
                                    <p:animEffect transition="in" filter="wipe(left)">
                                      <p:cBhvr>
                                        <p:cTn id="17" dur="500"/>
                                        <p:tgtEl>
                                          <p:spTgt spid="1197069">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97069">
                                            <p:txEl>
                                              <p:pRg st="4" end="4"/>
                                            </p:txEl>
                                          </p:spTgt>
                                        </p:tgtEl>
                                        <p:attrNameLst>
                                          <p:attrName>style.visibility</p:attrName>
                                        </p:attrNameLst>
                                      </p:cBhvr>
                                      <p:to>
                                        <p:strVal val="visible"/>
                                      </p:to>
                                    </p:set>
                                    <p:animEffect transition="in" filter="wipe(left)">
                                      <p:cBhvr>
                                        <p:cTn id="22" dur="500"/>
                                        <p:tgtEl>
                                          <p:spTgt spid="1197069">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197069">
                                            <p:txEl>
                                              <p:pRg st="5" end="5"/>
                                            </p:txEl>
                                          </p:spTgt>
                                        </p:tgtEl>
                                        <p:attrNameLst>
                                          <p:attrName>style.visibility</p:attrName>
                                        </p:attrNameLst>
                                      </p:cBhvr>
                                      <p:to>
                                        <p:strVal val="visible"/>
                                      </p:to>
                                    </p:set>
                                    <p:animEffect transition="in" filter="wipe(left)">
                                      <p:cBhvr>
                                        <p:cTn id="25" dur="500"/>
                                        <p:tgtEl>
                                          <p:spTgt spid="119706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706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9108" name="Text Box 4"/>
          <p:cNvSpPr txBox="1">
            <a:spLocks noChangeArrowheads="1"/>
          </p:cNvSpPr>
          <p:nvPr/>
        </p:nvSpPr>
        <p:spPr bwMode="auto">
          <a:xfrm>
            <a:off x="609600" y="1219200"/>
            <a:ext cx="8077200" cy="52134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pPr>
              <a:lnSpc>
                <a:spcPct val="114000"/>
              </a:lnSpc>
              <a:spcBef>
                <a:spcPts val="600"/>
              </a:spcBef>
              <a:spcAft>
                <a:spcPts val="0"/>
              </a:spcAft>
              <a:buSzPct val="80000"/>
            </a:pPr>
            <a:r>
              <a:rPr lang="en-US" altLang="en-US" sz="2300" dirty="0">
                <a:solidFill>
                  <a:srgbClr val="000000"/>
                </a:solidFill>
                <a:effectLst/>
                <a:latin typeface="Liberation Sans" panose="020B0604020202020204" pitchFamily="34" charset="0"/>
              </a:rPr>
              <a:t>Case 1</a:t>
            </a:r>
          </a:p>
          <a:p>
            <a:pPr>
              <a:lnSpc>
                <a:spcPct val="114000"/>
              </a:lnSpc>
              <a:spcBef>
                <a:spcPts val="600"/>
              </a:spcBef>
              <a:spcAft>
                <a:spcPts val="0"/>
              </a:spcAft>
              <a:buSzPct val="80000"/>
            </a:pPr>
            <a:r>
              <a:rPr lang="en-US" sz="1900" b="0" dirty="0">
                <a:solidFill>
                  <a:srgbClr val="000000"/>
                </a:solidFill>
                <a:latin typeface="Liberation Sans" panose="020B0604020202020204" pitchFamily="34" charset="0"/>
              </a:rPr>
              <a:t>At December 31, 2020, Hanoi Ltd. has equipment with a cost of VND26,000,000, and accumulated depreciation of VND12,000,000. The equipment has a total useful life of four years with a residual value of VND2,000,000. The following information relates to this equipment.</a:t>
            </a:r>
            <a:r>
              <a:rPr lang="en-US" altLang="en-US" sz="1900" b="0" dirty="0">
                <a:solidFill>
                  <a:srgbClr val="000000"/>
                </a:solidFill>
                <a:latin typeface="Liberation Sans" panose="020B0604020202020204" pitchFamily="34" charset="0"/>
              </a:rPr>
              <a:t> </a:t>
            </a:r>
          </a:p>
          <a:p>
            <a:pPr lvl="1">
              <a:lnSpc>
                <a:spcPct val="114000"/>
              </a:lnSpc>
              <a:spcBef>
                <a:spcPts val="600"/>
              </a:spcBef>
              <a:spcAft>
                <a:spcPts val="0"/>
              </a:spcAft>
              <a:buFontTx/>
              <a:buAutoNum type="arabicPeriod"/>
            </a:pPr>
            <a:r>
              <a:rPr lang="en-US" sz="1900" b="0" dirty="0">
                <a:solidFill>
                  <a:srgbClr val="000000"/>
                </a:solidFill>
                <a:latin typeface="Liberation Sans" panose="020B0604020202020204" pitchFamily="34" charset="0"/>
              </a:rPr>
              <a:t>The equipment’s carrying amount at December 31, 2020, is VND14,000,000 (VND26,000,000 - VND12,000,000).</a:t>
            </a:r>
          </a:p>
          <a:p>
            <a:pPr lvl="1">
              <a:lnSpc>
                <a:spcPct val="114000"/>
              </a:lnSpc>
              <a:spcBef>
                <a:spcPts val="600"/>
              </a:spcBef>
              <a:spcAft>
                <a:spcPts val="0"/>
              </a:spcAft>
              <a:buFontTx/>
              <a:buAutoNum type="arabicPeriod"/>
            </a:pPr>
            <a:r>
              <a:rPr lang="en-US" sz="1900" b="0" dirty="0">
                <a:solidFill>
                  <a:srgbClr val="000000"/>
                </a:solidFill>
                <a:latin typeface="Liberation Sans" panose="020B0604020202020204" pitchFamily="34" charset="0"/>
              </a:rPr>
              <a:t>Hanoi uses straight-line depreciation. Hanoi’s depreciation was VND6,000,000 [(VND26,000,000 - VND2,000,000) ÷ 4] for 2020 and is recorded.</a:t>
            </a:r>
          </a:p>
          <a:p>
            <a:pPr lvl="1">
              <a:lnSpc>
                <a:spcPct val="114000"/>
              </a:lnSpc>
              <a:spcBef>
                <a:spcPts val="600"/>
              </a:spcBef>
              <a:spcAft>
                <a:spcPts val="0"/>
              </a:spcAft>
              <a:buFontTx/>
              <a:buAutoNum type="arabicPeriod"/>
            </a:pPr>
            <a:r>
              <a:rPr lang="en-US" sz="1900" b="0" dirty="0">
                <a:solidFill>
                  <a:srgbClr val="000000"/>
                </a:solidFill>
                <a:latin typeface="Liberation Sans" panose="020B0604020202020204" pitchFamily="34" charset="0"/>
              </a:rPr>
              <a:t>Hanoi has determined that the recoverable amount for this asset at December 31, 2020, is VND11,000,000.</a:t>
            </a:r>
          </a:p>
          <a:p>
            <a:pPr lvl="1">
              <a:lnSpc>
                <a:spcPct val="114000"/>
              </a:lnSpc>
              <a:spcBef>
                <a:spcPts val="600"/>
              </a:spcBef>
              <a:spcAft>
                <a:spcPts val="0"/>
              </a:spcAft>
              <a:buFontTx/>
              <a:buAutoNum type="arabicPeriod"/>
            </a:pPr>
            <a:r>
              <a:rPr lang="en-US" sz="1900" b="0" dirty="0">
                <a:solidFill>
                  <a:srgbClr val="000000"/>
                </a:solidFill>
                <a:latin typeface="Liberation Sans" panose="020B0604020202020204" pitchFamily="34" charset="0"/>
              </a:rPr>
              <a:t>The remaining useful life of the equipment after December 31, 2020, is two years.</a:t>
            </a:r>
            <a:endParaRPr lang="en-US" altLang="en-US" sz="1900" b="0" dirty="0">
              <a:solidFill>
                <a:srgbClr val="000000"/>
              </a:solidFill>
              <a:latin typeface="Liberation Sans" panose="020B0604020202020204" pitchFamily="34" charset="0"/>
            </a:endParaRPr>
          </a:p>
        </p:txBody>
      </p:sp>
      <p:sp>
        <p:nvSpPr>
          <p:cNvPr id="7" name="Rectangle 2"/>
          <p:cNvSpPr txBox="1">
            <a:spLocks noChangeArrowheads="1"/>
          </p:cNvSpPr>
          <p:nvPr/>
        </p:nvSpPr>
        <p:spPr bwMode="auto">
          <a:xfrm>
            <a:off x="609600" y="381000"/>
            <a:ext cx="8229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algn="l"/>
            <a:r>
              <a:rPr lang="en-US" sz="3200" i="0" kern="1200" dirty="0">
                <a:solidFill>
                  <a:srgbClr val="CC0000"/>
                </a:solidFill>
                <a:effectLst/>
                <a:latin typeface="Liberation Sans" panose="020B0604020202020204" pitchFamily="34" charset="0"/>
                <a:ea typeface="+mn-ea"/>
                <a:cs typeface="+mn-cs"/>
              </a:rPr>
              <a:t>Impairment Illustrations</a:t>
            </a:r>
          </a:p>
        </p:txBody>
      </p:sp>
      <p:sp>
        <p:nvSpPr>
          <p:cNvPr id="8"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5"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3</a:t>
            </a:r>
          </a:p>
        </p:txBody>
      </p:sp>
    </p:spTree>
    <p:extLst>
      <p:ext uri="{BB962C8B-B14F-4D97-AF65-F5344CB8AC3E}">
        <p14:creationId xmlns:p14="http://schemas.microsoft.com/office/powerpoint/2010/main" val="3927313661"/>
      </p:ext>
    </p:extLst>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404257"/>
            <a:ext cx="6515100" cy="3072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01160" name="Text Box 8"/>
          <p:cNvSpPr txBox="1">
            <a:spLocks noChangeArrowheads="1"/>
          </p:cNvSpPr>
          <p:nvPr/>
        </p:nvSpPr>
        <p:spPr bwMode="auto">
          <a:xfrm>
            <a:off x="609600" y="1371600"/>
            <a:ext cx="8001000" cy="8574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13000"/>
              </a:lnSpc>
              <a:spcBef>
                <a:spcPts val="600"/>
              </a:spcBef>
              <a:spcAft>
                <a:spcPts val="0"/>
              </a:spcAft>
              <a:buSzPct val="80000"/>
            </a:pPr>
            <a:r>
              <a:rPr lang="en-US" altLang="en-US" sz="2300" dirty="0">
                <a:solidFill>
                  <a:srgbClr val="000000"/>
                </a:solidFill>
                <a:effectLst/>
                <a:latin typeface="Liberation Sans" panose="020B0604020202020204" pitchFamily="34" charset="0"/>
              </a:rPr>
              <a:t>Case 1:  </a:t>
            </a:r>
            <a:r>
              <a:rPr lang="en-US" altLang="en-US" sz="2100" b="0" dirty="0">
                <a:solidFill>
                  <a:srgbClr val="000000"/>
                </a:solidFill>
                <a:effectLst/>
                <a:latin typeface="Liberation Sans" panose="020B0604020202020204" pitchFamily="34" charset="0"/>
              </a:rPr>
              <a:t>Hanoi records the impairment on its equipment at December 31, 2020, as follows.</a:t>
            </a:r>
          </a:p>
        </p:txBody>
      </p:sp>
      <p:sp>
        <p:nvSpPr>
          <p:cNvPr id="1201163" name="Rectangle 11"/>
          <p:cNvSpPr>
            <a:spLocks noChangeArrowheads="1"/>
          </p:cNvSpPr>
          <p:nvPr/>
        </p:nvSpPr>
        <p:spPr bwMode="auto">
          <a:xfrm>
            <a:off x="1390650" y="3214688"/>
            <a:ext cx="18097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VND14,000,000</a:t>
            </a:r>
          </a:p>
        </p:txBody>
      </p:sp>
      <p:sp>
        <p:nvSpPr>
          <p:cNvPr id="1201164" name="Rectangle 12"/>
          <p:cNvSpPr>
            <a:spLocks noChangeArrowheads="1"/>
          </p:cNvSpPr>
          <p:nvPr/>
        </p:nvSpPr>
        <p:spPr bwMode="auto">
          <a:xfrm>
            <a:off x="4845050" y="3219450"/>
            <a:ext cx="1809750" cy="366713"/>
          </a:xfrm>
          <a:prstGeom prst="rect">
            <a:avLst/>
          </a:prstGeom>
          <a:solidFill>
            <a:schemeClr val="bg1"/>
          </a:solidFill>
          <a:ln>
            <a:noFill/>
          </a:ln>
          <a:effectLst/>
          <a:extLst>
            <a:ext uri="{91240B29-F687-4F45-9708-019B960494DF}">
              <a14:hiddenLine xmlns:a14="http://schemas.microsoft.com/office/drawing/2010/main" w="28575" cap="sq"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VND11,000,000</a:t>
            </a:r>
          </a:p>
        </p:txBody>
      </p:sp>
      <p:sp>
        <p:nvSpPr>
          <p:cNvPr id="1201167" name="AutoShape 15"/>
          <p:cNvSpPr>
            <a:spLocks/>
          </p:cNvSpPr>
          <p:nvPr/>
        </p:nvSpPr>
        <p:spPr bwMode="auto">
          <a:xfrm rot="16200000">
            <a:off x="3848100" y="800100"/>
            <a:ext cx="304800" cy="4495800"/>
          </a:xfrm>
          <a:prstGeom prst="rightBrace">
            <a:avLst>
              <a:gd name="adj1" fmla="val 122917"/>
              <a:gd name="adj2" fmla="val 50000"/>
            </a:avLst>
          </a:prstGeom>
          <a:noFill/>
          <a:ln w="28575" cap="sq">
            <a:solidFill>
              <a:srgbClr val="CC00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201168" name="Rectangle 16"/>
          <p:cNvSpPr>
            <a:spLocks noChangeArrowheads="1"/>
          </p:cNvSpPr>
          <p:nvPr/>
        </p:nvSpPr>
        <p:spPr bwMode="auto">
          <a:xfrm>
            <a:off x="3130550" y="2514600"/>
            <a:ext cx="3638550" cy="366713"/>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VND3,000,000  </a:t>
            </a:r>
            <a:r>
              <a:rPr lang="en-US" altLang="en-US" dirty="0">
                <a:solidFill>
                  <a:srgbClr val="CC0000"/>
                </a:solidFill>
                <a:effectLst/>
                <a:latin typeface="Liberation Sans" panose="020B0604020202020204" pitchFamily="34" charset="0"/>
              </a:rPr>
              <a:t>Impairment Loss</a:t>
            </a:r>
          </a:p>
        </p:txBody>
      </p:sp>
      <p:sp>
        <p:nvSpPr>
          <p:cNvPr id="1201169" name="Rectangle 17"/>
          <p:cNvSpPr>
            <a:spLocks noChangeArrowheads="1"/>
          </p:cNvSpPr>
          <p:nvPr/>
        </p:nvSpPr>
        <p:spPr bwMode="auto">
          <a:xfrm>
            <a:off x="1066800" y="4267200"/>
            <a:ext cx="7086600" cy="2362200"/>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201170" name="Rectangle 18"/>
          <p:cNvSpPr>
            <a:spLocks noChangeArrowheads="1"/>
          </p:cNvSpPr>
          <p:nvPr/>
        </p:nvSpPr>
        <p:spPr bwMode="auto">
          <a:xfrm>
            <a:off x="914400" y="4800600"/>
            <a:ext cx="7467600" cy="15119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tabLst>
                <a:tab pos="5772150" algn="r"/>
                <a:tab pos="7143750" algn="r"/>
              </a:tabLst>
              <a:defRPr sz="2400">
                <a:solidFill>
                  <a:schemeClr val="tx1"/>
                </a:solidFill>
                <a:latin typeface="Times New Roman" pitchFamily="18" charset="0"/>
              </a:defRPr>
            </a:lvl1pPr>
            <a:lvl2pPr marL="571500" algn="l">
              <a:tabLst>
                <a:tab pos="5772150" algn="r"/>
                <a:tab pos="7143750" algn="r"/>
              </a:tabLst>
              <a:defRPr sz="2400">
                <a:solidFill>
                  <a:schemeClr val="tx1"/>
                </a:solidFill>
                <a:latin typeface="Times New Roman" pitchFamily="18" charset="0"/>
              </a:defRPr>
            </a:lvl2pPr>
            <a:lvl3pPr algn="l">
              <a:tabLst>
                <a:tab pos="5772150" algn="r"/>
                <a:tab pos="7143750" algn="r"/>
              </a:tabLst>
              <a:defRPr sz="2400">
                <a:solidFill>
                  <a:schemeClr val="tx1"/>
                </a:solidFill>
                <a:latin typeface="Times New Roman" pitchFamily="18" charset="0"/>
              </a:defRPr>
            </a:lvl3pPr>
            <a:lvl4pPr algn="l">
              <a:tabLst>
                <a:tab pos="5772150" algn="r"/>
                <a:tab pos="7143750" algn="r"/>
              </a:tabLst>
              <a:defRPr sz="2400">
                <a:solidFill>
                  <a:schemeClr val="tx1"/>
                </a:solidFill>
                <a:latin typeface="Times New Roman" pitchFamily="18" charset="0"/>
              </a:defRPr>
            </a:lvl4pPr>
            <a:lvl5pPr algn="l">
              <a:tabLst>
                <a:tab pos="5772150" algn="r"/>
                <a:tab pos="7143750" algn="r"/>
              </a:tabLst>
              <a:defRPr sz="2400">
                <a:solidFill>
                  <a:schemeClr val="tx1"/>
                </a:solidFill>
                <a:latin typeface="Times New Roman" pitchFamily="18" charset="0"/>
              </a:defRPr>
            </a:lvl5pPr>
            <a:lvl6pPr eaLnBrk="0" fontAlgn="base" hangingPunct="0">
              <a:spcBef>
                <a:spcPct val="0"/>
              </a:spcBef>
              <a:spcAft>
                <a:spcPct val="0"/>
              </a:spcAft>
              <a:tabLst>
                <a:tab pos="5772150" algn="r"/>
                <a:tab pos="7143750" algn="r"/>
              </a:tabLst>
              <a:defRPr sz="2400">
                <a:solidFill>
                  <a:schemeClr val="tx1"/>
                </a:solidFill>
                <a:latin typeface="Times New Roman" pitchFamily="18" charset="0"/>
              </a:defRPr>
            </a:lvl6pPr>
            <a:lvl7pPr eaLnBrk="0" fontAlgn="base" hangingPunct="0">
              <a:spcBef>
                <a:spcPct val="0"/>
              </a:spcBef>
              <a:spcAft>
                <a:spcPct val="0"/>
              </a:spcAft>
              <a:tabLst>
                <a:tab pos="5772150" algn="r"/>
                <a:tab pos="7143750" algn="r"/>
              </a:tabLst>
              <a:defRPr sz="2400">
                <a:solidFill>
                  <a:schemeClr val="tx1"/>
                </a:solidFill>
                <a:latin typeface="Times New Roman" pitchFamily="18" charset="0"/>
              </a:defRPr>
            </a:lvl7pPr>
            <a:lvl8pPr eaLnBrk="0" fontAlgn="base" hangingPunct="0">
              <a:spcBef>
                <a:spcPct val="0"/>
              </a:spcBef>
              <a:spcAft>
                <a:spcPct val="0"/>
              </a:spcAft>
              <a:tabLst>
                <a:tab pos="5772150" algn="r"/>
                <a:tab pos="7143750" algn="r"/>
              </a:tabLst>
              <a:defRPr sz="2400">
                <a:solidFill>
                  <a:schemeClr val="tx1"/>
                </a:solidFill>
                <a:latin typeface="Times New Roman" pitchFamily="18" charset="0"/>
              </a:defRPr>
            </a:lvl8pPr>
            <a:lvl9pPr eaLnBrk="0" fontAlgn="base" hangingPunct="0">
              <a:spcBef>
                <a:spcPct val="0"/>
              </a:spcBef>
              <a:spcAft>
                <a:spcPct val="0"/>
              </a:spcAft>
              <a:tabLst>
                <a:tab pos="5772150" algn="r"/>
                <a:tab pos="7143750" algn="r"/>
              </a:tabLst>
              <a:defRPr sz="2400">
                <a:solidFill>
                  <a:schemeClr val="tx1"/>
                </a:solidFill>
                <a:latin typeface="Times New Roman" pitchFamily="18" charset="0"/>
              </a:defRPr>
            </a:lvl9pPr>
          </a:lstStyle>
          <a:p>
            <a:pPr>
              <a:lnSpc>
                <a:spcPct val="125000"/>
              </a:lnSpc>
              <a:spcBef>
                <a:spcPts val="0"/>
              </a:spcBef>
              <a:spcAft>
                <a:spcPts val="0"/>
              </a:spcAft>
              <a:buSzPct val="80000"/>
            </a:pPr>
            <a:r>
              <a:rPr lang="en-US" altLang="en-US" sz="2100" b="0" dirty="0">
                <a:solidFill>
                  <a:schemeClr val="folHlink"/>
                </a:solidFill>
                <a:effectLst/>
                <a:latin typeface="Liberation Sans" panose="020B0604020202020204" pitchFamily="34" charset="0"/>
              </a:rPr>
              <a:t>Loss on Impairment 	3,000,000</a:t>
            </a:r>
          </a:p>
          <a:p>
            <a:pPr>
              <a:lnSpc>
                <a:spcPct val="125000"/>
              </a:lnSpc>
              <a:spcBef>
                <a:spcPts val="0"/>
              </a:spcBef>
              <a:spcAft>
                <a:spcPts val="0"/>
              </a:spcAft>
              <a:buSzPct val="80000"/>
            </a:pPr>
            <a:r>
              <a:rPr lang="en-US" altLang="en-US" sz="2000" dirty="0" err="1"/>
              <a:t>资产减值损失</a:t>
            </a:r>
            <a:r>
              <a:rPr lang="en-US" altLang="zh-CN" sz="2000" dirty="0"/>
              <a:t>——</a:t>
            </a:r>
            <a:r>
              <a:rPr lang="zh-CN" altLang="en-US" sz="2000" dirty="0"/>
              <a:t>固定资产减值损失</a:t>
            </a:r>
            <a:endParaRPr lang="en-US" altLang="en-US" sz="2100" b="0" dirty="0">
              <a:solidFill>
                <a:schemeClr val="folHlink"/>
              </a:solidFill>
              <a:effectLst/>
              <a:latin typeface="Liberation Sans" panose="020B0604020202020204" pitchFamily="34" charset="0"/>
            </a:endParaRPr>
          </a:p>
          <a:p>
            <a:pPr>
              <a:spcBef>
                <a:spcPts val="0"/>
              </a:spcBef>
              <a:spcAft>
                <a:spcPts val="0"/>
              </a:spcAft>
            </a:pPr>
            <a:r>
              <a:rPr lang="en-US" altLang="en-US" sz="2100" b="0" dirty="0">
                <a:solidFill>
                  <a:schemeClr val="folHlink"/>
                </a:solidFill>
                <a:effectLst/>
                <a:latin typeface="Liberation Sans" panose="020B0604020202020204" pitchFamily="34" charset="0"/>
              </a:rPr>
              <a:t>	Accumulated Depreciation—Equipment		3,000,000</a:t>
            </a:r>
          </a:p>
          <a:p>
            <a:pPr lvl="1">
              <a:spcBef>
                <a:spcPts val="0"/>
              </a:spcBef>
              <a:spcAft>
                <a:spcPts val="0"/>
              </a:spcAft>
            </a:pPr>
            <a:r>
              <a:rPr lang="en-US" altLang="en-US" sz="2000" dirty="0" err="1"/>
              <a:t>固定资产减值准备</a:t>
            </a:r>
            <a:endParaRPr lang="en-US" altLang="en-US" sz="2000" dirty="0"/>
          </a:p>
        </p:txBody>
      </p:sp>
      <p:sp>
        <p:nvSpPr>
          <p:cNvPr id="14"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5" name="Rectangle 2"/>
          <p:cNvSpPr txBox="1">
            <a:spLocks noChangeArrowheads="1"/>
          </p:cNvSpPr>
          <p:nvPr/>
        </p:nvSpPr>
        <p:spPr bwMode="auto">
          <a:xfrm>
            <a:off x="609600" y="381000"/>
            <a:ext cx="8229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algn="l"/>
            <a:r>
              <a:rPr lang="en-US" sz="3200" i="0" kern="1200" dirty="0">
                <a:solidFill>
                  <a:srgbClr val="CC0000"/>
                </a:solidFill>
                <a:effectLst/>
                <a:latin typeface="Liberation Sans" panose="020B0604020202020204" pitchFamily="34" charset="0"/>
                <a:ea typeface="+mn-ea"/>
                <a:cs typeface="+mn-cs"/>
              </a:rPr>
              <a:t>Impairment Illustrations</a:t>
            </a:r>
          </a:p>
        </p:txBody>
      </p:sp>
      <p:sp>
        <p:nvSpPr>
          <p:cNvPr id="17" name="Text Box 7"/>
          <p:cNvSpPr txBox="1">
            <a:spLocks noChangeArrowheads="1"/>
          </p:cNvSpPr>
          <p:nvPr/>
        </p:nvSpPr>
        <p:spPr bwMode="auto">
          <a:xfrm>
            <a:off x="6858000" y="2999601"/>
            <a:ext cx="1752600"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en-US" altLang="en-US" sz="1200" dirty="0">
                <a:solidFill>
                  <a:srgbClr val="006666"/>
                </a:solidFill>
                <a:latin typeface="Liberation Sans" panose="020B0604020202020204" pitchFamily="34" charset="0"/>
              </a:rPr>
              <a:t>ILLUSTRATION 11.15</a:t>
            </a:r>
          </a:p>
        </p:txBody>
      </p:sp>
      <p:sp>
        <p:nvSpPr>
          <p:cNvPr id="13"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3</a:t>
            </a:r>
          </a:p>
        </p:txBody>
      </p:sp>
      <p:graphicFrame>
        <p:nvGraphicFramePr>
          <p:cNvPr id="4" name="Table 3">
            <a:extLst>
              <a:ext uri="{FF2B5EF4-FFF2-40B4-BE49-F238E27FC236}">
                <a16:creationId xmlns:a16="http://schemas.microsoft.com/office/drawing/2014/main" id="{A2F9C5CA-DCBC-4F6A-3EC3-BBC0CE5C7E5A}"/>
              </a:ext>
            </a:extLst>
          </p:cNvPr>
          <p:cNvGraphicFramePr>
            <a:graphicFrameLocks noGrp="1"/>
          </p:cNvGraphicFramePr>
          <p:nvPr>
            <p:extLst>
              <p:ext uri="{D42A27DB-BD31-4B8C-83A1-F6EECF244321}">
                <p14:modId xmlns:p14="http://schemas.microsoft.com/office/powerpoint/2010/main" val="2893113759"/>
              </p:ext>
            </p:extLst>
          </p:nvPr>
        </p:nvGraphicFramePr>
        <p:xfrm>
          <a:off x="949512" y="4486689"/>
          <a:ext cx="7661088" cy="370840"/>
        </p:xfrm>
        <a:graphic>
          <a:graphicData uri="http://schemas.openxmlformats.org/drawingml/2006/table">
            <a:tbl>
              <a:tblPr firstRow="1" bandRow="1">
                <a:tableStyleId>{5C22544A-7EE6-4342-B048-85BDC9FD1C3A}</a:tableStyleId>
              </a:tblPr>
              <a:tblGrid>
                <a:gridCol w="4460688">
                  <a:extLst>
                    <a:ext uri="{9D8B030D-6E8A-4147-A177-3AD203B41FA5}">
                      <a16:colId xmlns:a16="http://schemas.microsoft.com/office/drawing/2014/main" val="2811708834"/>
                    </a:ext>
                  </a:extLst>
                </a:gridCol>
                <a:gridCol w="1447800">
                  <a:extLst>
                    <a:ext uri="{9D8B030D-6E8A-4147-A177-3AD203B41FA5}">
                      <a16:colId xmlns:a16="http://schemas.microsoft.com/office/drawing/2014/main" val="1675284801"/>
                    </a:ext>
                  </a:extLst>
                </a:gridCol>
                <a:gridCol w="1752600">
                  <a:extLst>
                    <a:ext uri="{9D8B030D-6E8A-4147-A177-3AD203B41FA5}">
                      <a16:colId xmlns:a16="http://schemas.microsoft.com/office/drawing/2014/main" val="3388281907"/>
                    </a:ext>
                  </a:extLst>
                </a:gridCol>
              </a:tblGrid>
              <a:tr h="370840">
                <a:tc>
                  <a:txBody>
                    <a:bodyPr/>
                    <a:lstStyle/>
                    <a:p>
                      <a:r>
                        <a:rPr lang="en-CN" dirty="0"/>
                        <a:t>Account</a:t>
                      </a:r>
                    </a:p>
                  </a:txBody>
                  <a:tcPr>
                    <a:solidFill>
                      <a:srgbClr val="0070C0"/>
                    </a:solidFill>
                  </a:tcPr>
                </a:tc>
                <a:tc>
                  <a:txBody>
                    <a:bodyPr/>
                    <a:lstStyle/>
                    <a:p>
                      <a:pPr algn="ctr"/>
                      <a:r>
                        <a:rPr lang="en-CN" dirty="0"/>
                        <a:t>Debit </a:t>
                      </a:r>
                      <a:r>
                        <a:rPr lang="en-US" altLang="en-US" dirty="0">
                          <a:solidFill>
                            <a:srgbClr val="000000"/>
                          </a:solidFill>
                          <a:effectLst/>
                          <a:latin typeface="Liberation Sans" panose="020B0604020202020204" pitchFamily="34" charset="0"/>
                        </a:rPr>
                        <a:t>€</a:t>
                      </a:r>
                      <a:endParaRPr lang="en-CN" dirty="0"/>
                    </a:p>
                  </a:txBody>
                  <a:tcPr>
                    <a:solidFill>
                      <a:srgbClr val="0070C0"/>
                    </a:solidFill>
                  </a:tcPr>
                </a:tc>
                <a:tc>
                  <a:txBody>
                    <a:bodyPr/>
                    <a:lstStyle/>
                    <a:p>
                      <a:pPr algn="ctr"/>
                      <a:r>
                        <a:rPr lang="en-CN" dirty="0"/>
                        <a:t>Credit </a:t>
                      </a:r>
                      <a:r>
                        <a:rPr lang="en-US" altLang="en-US" dirty="0">
                          <a:solidFill>
                            <a:srgbClr val="000000"/>
                          </a:solidFill>
                          <a:effectLst/>
                          <a:latin typeface="Liberation Sans" panose="020B0604020202020204" pitchFamily="34" charset="0"/>
                        </a:rPr>
                        <a:t>€</a:t>
                      </a:r>
                      <a:endParaRPr lang="en-CN" dirty="0"/>
                    </a:p>
                  </a:txBody>
                  <a:tcPr>
                    <a:solidFill>
                      <a:srgbClr val="0070C0"/>
                    </a:solidFill>
                  </a:tcPr>
                </a:tc>
                <a:extLst>
                  <a:ext uri="{0D108BD9-81ED-4DB2-BD59-A6C34878D82A}">
                    <a16:rowId xmlns:a16="http://schemas.microsoft.com/office/drawing/2014/main" val="3884748712"/>
                  </a:ext>
                </a:extLst>
              </a:tr>
            </a:tbl>
          </a:graphicData>
        </a:graphic>
      </p:graphicFrame>
      <p:sp>
        <p:nvSpPr>
          <p:cNvPr id="5" name="TextBox 4">
            <a:extLst>
              <a:ext uri="{FF2B5EF4-FFF2-40B4-BE49-F238E27FC236}">
                <a16:creationId xmlns:a16="http://schemas.microsoft.com/office/drawing/2014/main" id="{A5ABCE4A-4394-48BC-9871-4D6217245066}"/>
              </a:ext>
            </a:extLst>
          </p:cNvPr>
          <p:cNvSpPr txBox="1"/>
          <p:nvPr/>
        </p:nvSpPr>
        <p:spPr>
          <a:xfrm>
            <a:off x="76200" y="4672109"/>
            <a:ext cx="873312" cy="923330"/>
          </a:xfrm>
          <a:prstGeom prst="rect">
            <a:avLst/>
          </a:prstGeom>
          <a:noFill/>
        </p:spPr>
        <p:txBody>
          <a:bodyPr wrap="square" rtlCol="0">
            <a:spAutoFit/>
          </a:bodyPr>
          <a:lstStyle/>
          <a:p>
            <a:r>
              <a:rPr lang="en-CN" dirty="0">
                <a:solidFill>
                  <a:srgbClr val="FF0000"/>
                </a:solidFill>
                <a:latin typeface="Century" panose="02040604050505020304" pitchFamily="18" charset="0"/>
              </a:rPr>
              <a:t>Dec 31, 2020</a:t>
            </a:r>
          </a:p>
        </p:txBody>
      </p:sp>
    </p:spTree>
    <p:extLst>
      <p:ext uri="{BB962C8B-B14F-4D97-AF65-F5344CB8AC3E}">
        <p14:creationId xmlns:p14="http://schemas.microsoft.com/office/powerpoint/2010/main" val="143635805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11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201170">
                                            <p:txEl>
                                              <p:pRg st="0" end="0"/>
                                            </p:txEl>
                                          </p:spTgt>
                                        </p:tgtEl>
                                        <p:attrNameLst>
                                          <p:attrName>style.visibility</p:attrName>
                                        </p:attrNameLst>
                                      </p:cBhvr>
                                      <p:to>
                                        <p:strVal val="visible"/>
                                      </p:to>
                                    </p:set>
                                    <p:animEffect transition="in" filter="wipe(left)">
                                      <p:cBhvr>
                                        <p:cTn id="11" dur="500"/>
                                        <p:tgtEl>
                                          <p:spTgt spid="120117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01170">
                                            <p:txEl>
                                              <p:pRg st="1" end="1"/>
                                            </p:txEl>
                                          </p:spTgt>
                                        </p:tgtEl>
                                        <p:attrNameLst>
                                          <p:attrName>style.visibility</p:attrName>
                                        </p:attrNameLst>
                                      </p:cBhvr>
                                      <p:to>
                                        <p:strVal val="visible"/>
                                      </p:to>
                                    </p:set>
                                    <p:animEffect transition="in" filter="wipe(left)">
                                      <p:cBhvr>
                                        <p:cTn id="16" dur="500"/>
                                        <p:tgtEl>
                                          <p:spTgt spid="1201170">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01170">
                                            <p:txEl>
                                              <p:pRg st="2" end="2"/>
                                            </p:txEl>
                                          </p:spTgt>
                                        </p:tgtEl>
                                        <p:attrNameLst>
                                          <p:attrName>style.visibility</p:attrName>
                                        </p:attrNameLst>
                                      </p:cBhvr>
                                      <p:to>
                                        <p:strVal val="visible"/>
                                      </p:to>
                                    </p:set>
                                    <p:animEffect transition="in" filter="wipe(left)">
                                      <p:cBhvr>
                                        <p:cTn id="21" dur="500"/>
                                        <p:tgtEl>
                                          <p:spTgt spid="1201170">
                                            <p:txEl>
                                              <p:pRg st="2" end="2"/>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01170">
                                            <p:txEl>
                                              <p:pRg st="3" end="3"/>
                                            </p:txEl>
                                          </p:spTgt>
                                        </p:tgtEl>
                                        <p:attrNameLst>
                                          <p:attrName>style.visibility</p:attrName>
                                        </p:attrNameLst>
                                      </p:cBhvr>
                                      <p:to>
                                        <p:strVal val="visible"/>
                                      </p:to>
                                    </p:set>
                                    <p:animEffect transition="in" filter="wipe(left)">
                                      <p:cBhvr>
                                        <p:cTn id="24" dur="500"/>
                                        <p:tgtEl>
                                          <p:spTgt spid="120117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1169" grpId="0" animBg="1"/>
      <p:bldP spid="1201170"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260" name="Rectangle 12"/>
          <p:cNvSpPr>
            <a:spLocks noChangeArrowheads="1"/>
          </p:cNvSpPr>
          <p:nvPr/>
        </p:nvSpPr>
        <p:spPr bwMode="auto">
          <a:xfrm>
            <a:off x="838200" y="5320605"/>
            <a:ext cx="7467600" cy="13849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lgn="l">
              <a:spcBef>
                <a:spcPts val="0"/>
              </a:spcBef>
              <a:spcAft>
                <a:spcPts val="0"/>
              </a:spcAft>
              <a:buSzPct val="80000"/>
              <a:tabLst>
                <a:tab pos="5772150" algn="r"/>
                <a:tab pos="7143750" algn="r"/>
              </a:tabLst>
            </a:pPr>
            <a:r>
              <a:rPr lang="en-US" altLang="en-US" sz="2100" b="0" dirty="0">
                <a:latin typeface="Liberation Sans" panose="020B0604020202020204" pitchFamily="34" charset="0"/>
              </a:rPr>
              <a:t>Depreciation Expense 	5,500,000</a:t>
            </a:r>
          </a:p>
          <a:p>
            <a:pPr marL="457200" indent="-457200" algn="l">
              <a:spcBef>
                <a:spcPts val="0"/>
              </a:spcBef>
              <a:spcAft>
                <a:spcPts val="0"/>
              </a:spcAft>
              <a:buSzPct val="80000"/>
              <a:tabLst>
                <a:tab pos="5772150" algn="r"/>
                <a:tab pos="7143750" algn="r"/>
              </a:tabLst>
            </a:pPr>
            <a:r>
              <a:rPr lang="en-US" altLang="en-US" sz="2100" b="0" dirty="0" err="1">
                <a:latin typeface="Liberation Sans" panose="020B0604020202020204" pitchFamily="34" charset="0"/>
              </a:rPr>
              <a:t>折旧费用</a:t>
            </a:r>
            <a:endParaRPr lang="en-US" altLang="en-US" sz="2100" b="0" dirty="0">
              <a:latin typeface="Liberation Sans" panose="020B0604020202020204" pitchFamily="34" charset="0"/>
            </a:endParaRPr>
          </a:p>
          <a:p>
            <a:pPr marL="457200" indent="-457200" algn="l">
              <a:spcBef>
                <a:spcPts val="0"/>
              </a:spcBef>
              <a:spcAft>
                <a:spcPts val="0"/>
              </a:spcAft>
              <a:buSzPct val="80000"/>
              <a:tabLst>
                <a:tab pos="5772150" algn="r"/>
                <a:tab pos="7143750" algn="r"/>
              </a:tabLst>
            </a:pPr>
            <a:r>
              <a:rPr lang="en-US" altLang="en-US" sz="2100" b="0" dirty="0">
                <a:latin typeface="Liberation Sans" panose="020B0604020202020204" pitchFamily="34" charset="0"/>
              </a:rPr>
              <a:t>	Accumulated Depreciation—Equipment		5,500,000</a:t>
            </a:r>
          </a:p>
          <a:p>
            <a:pPr marL="914400" lvl="1" indent="-457200" algn="l">
              <a:spcBef>
                <a:spcPts val="0"/>
              </a:spcBef>
              <a:spcAft>
                <a:spcPts val="0"/>
              </a:spcAft>
              <a:buSzPct val="80000"/>
              <a:tabLst>
                <a:tab pos="5772150" algn="r"/>
                <a:tab pos="7143750" algn="r"/>
              </a:tabLst>
            </a:pPr>
            <a:r>
              <a:rPr lang="en-US" altLang="en-US" sz="2100" b="0" dirty="0" err="1">
                <a:latin typeface="Liberation Sans" panose="020B0604020202020204" pitchFamily="34" charset="0"/>
              </a:rPr>
              <a:t>累计折旧</a:t>
            </a:r>
            <a:r>
              <a:rPr lang="en-US" altLang="zh-CN" sz="2100" b="0" dirty="0">
                <a:latin typeface="Liberation Sans" panose="020B0604020202020204" pitchFamily="34" charset="0"/>
              </a:rPr>
              <a:t>——</a:t>
            </a:r>
            <a:r>
              <a:rPr lang="zh-CN" altLang="en-US" sz="2100" b="0" dirty="0">
                <a:latin typeface="Liberation Sans" panose="020B0604020202020204" pitchFamily="34" charset="0"/>
              </a:rPr>
              <a:t>设备</a:t>
            </a:r>
            <a:endParaRPr lang="en-US" altLang="en-US" sz="2100" b="0" dirty="0">
              <a:latin typeface="Liberation Sans" panose="020B0604020202020204" pitchFamily="34" charset="0"/>
            </a:endParaRPr>
          </a:p>
        </p:txBody>
      </p:sp>
      <p:sp>
        <p:nvSpPr>
          <p:cNvPr id="1205261" name="Rectangle 13"/>
          <p:cNvSpPr>
            <a:spLocks noChangeArrowheads="1"/>
          </p:cNvSpPr>
          <p:nvPr/>
        </p:nvSpPr>
        <p:spPr bwMode="auto">
          <a:xfrm>
            <a:off x="609600" y="1412875"/>
            <a:ext cx="7848600" cy="118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tabLst>
                <a:tab pos="7486650" algn="r"/>
              </a:tabLst>
              <a:defRPr sz="2400">
                <a:solidFill>
                  <a:schemeClr val="tx1"/>
                </a:solidFill>
                <a:latin typeface="Times New Roman" pitchFamily="18" charset="0"/>
              </a:defRPr>
            </a:lvl1pPr>
            <a:lvl2pPr marL="571500" algn="l">
              <a:tabLst>
                <a:tab pos="7486650" algn="r"/>
              </a:tabLst>
              <a:defRPr sz="2400">
                <a:solidFill>
                  <a:schemeClr val="tx1"/>
                </a:solidFill>
                <a:latin typeface="Times New Roman" pitchFamily="18" charset="0"/>
              </a:defRPr>
            </a:lvl2pPr>
            <a:lvl3pPr algn="l">
              <a:tabLst>
                <a:tab pos="7486650" algn="r"/>
              </a:tabLst>
              <a:defRPr sz="2400">
                <a:solidFill>
                  <a:schemeClr val="tx1"/>
                </a:solidFill>
                <a:latin typeface="Times New Roman" pitchFamily="18" charset="0"/>
              </a:defRPr>
            </a:lvl3pPr>
            <a:lvl4pPr algn="l">
              <a:tabLst>
                <a:tab pos="7486650" algn="r"/>
              </a:tabLst>
              <a:defRPr sz="2400">
                <a:solidFill>
                  <a:schemeClr val="tx1"/>
                </a:solidFill>
                <a:latin typeface="Times New Roman" pitchFamily="18" charset="0"/>
              </a:defRPr>
            </a:lvl4pPr>
            <a:lvl5pPr algn="l">
              <a:tabLst>
                <a:tab pos="7486650" algn="r"/>
              </a:tabLst>
              <a:defRPr sz="2400">
                <a:solidFill>
                  <a:schemeClr val="tx1"/>
                </a:solidFill>
                <a:latin typeface="Times New Roman" pitchFamily="18" charset="0"/>
              </a:defRPr>
            </a:lvl5pPr>
            <a:lvl6pPr eaLnBrk="0" fontAlgn="base" hangingPunct="0">
              <a:spcBef>
                <a:spcPct val="0"/>
              </a:spcBef>
              <a:spcAft>
                <a:spcPct val="0"/>
              </a:spcAft>
              <a:tabLst>
                <a:tab pos="7486650" algn="r"/>
              </a:tabLst>
              <a:defRPr sz="2400">
                <a:solidFill>
                  <a:schemeClr val="tx1"/>
                </a:solidFill>
                <a:latin typeface="Times New Roman" pitchFamily="18" charset="0"/>
              </a:defRPr>
            </a:lvl6pPr>
            <a:lvl7pPr eaLnBrk="0" fontAlgn="base" hangingPunct="0">
              <a:spcBef>
                <a:spcPct val="0"/>
              </a:spcBef>
              <a:spcAft>
                <a:spcPct val="0"/>
              </a:spcAft>
              <a:tabLst>
                <a:tab pos="7486650" algn="r"/>
              </a:tabLst>
              <a:defRPr sz="2400">
                <a:solidFill>
                  <a:schemeClr val="tx1"/>
                </a:solidFill>
                <a:latin typeface="Times New Roman" pitchFamily="18" charset="0"/>
              </a:defRPr>
            </a:lvl7pPr>
            <a:lvl8pPr eaLnBrk="0" fontAlgn="base" hangingPunct="0">
              <a:spcBef>
                <a:spcPct val="0"/>
              </a:spcBef>
              <a:spcAft>
                <a:spcPct val="0"/>
              </a:spcAft>
              <a:tabLst>
                <a:tab pos="7486650" algn="r"/>
              </a:tabLst>
              <a:defRPr sz="2400">
                <a:solidFill>
                  <a:schemeClr val="tx1"/>
                </a:solidFill>
                <a:latin typeface="Times New Roman" pitchFamily="18" charset="0"/>
              </a:defRPr>
            </a:lvl8pPr>
            <a:lvl9pPr eaLnBrk="0" fontAlgn="base" hangingPunct="0">
              <a:spcBef>
                <a:spcPct val="0"/>
              </a:spcBef>
              <a:spcAft>
                <a:spcPct val="0"/>
              </a:spcAft>
              <a:tabLst>
                <a:tab pos="7486650" algn="r"/>
              </a:tabLst>
              <a:defRPr sz="2400">
                <a:solidFill>
                  <a:schemeClr val="tx1"/>
                </a:solidFill>
                <a:latin typeface="Times New Roman" pitchFamily="18" charset="0"/>
              </a:defRPr>
            </a:lvl9pPr>
          </a:lstStyle>
          <a:p>
            <a:pPr>
              <a:spcAft>
                <a:spcPct val="20000"/>
              </a:spcAft>
              <a:buSzPct val="80000"/>
            </a:pPr>
            <a:r>
              <a:rPr lang="en-US" altLang="en-US" sz="2100" b="0" dirty="0">
                <a:solidFill>
                  <a:schemeClr val="folHlink"/>
                </a:solidFill>
                <a:effectLst/>
                <a:latin typeface="Liberation Sans" panose="020B0604020202020204" pitchFamily="34" charset="0"/>
              </a:rPr>
              <a:t>Equipment 	VND 26,000,000</a:t>
            </a:r>
          </a:p>
          <a:p>
            <a:pPr>
              <a:spcAft>
                <a:spcPct val="20000"/>
              </a:spcAft>
              <a:buSzPct val="80000"/>
            </a:pPr>
            <a:r>
              <a:rPr lang="en-US" altLang="en-US" sz="2100" b="0" dirty="0">
                <a:solidFill>
                  <a:schemeClr val="folHlink"/>
                </a:solidFill>
                <a:effectLst/>
                <a:latin typeface="Liberation Sans" panose="020B0604020202020204" pitchFamily="34" charset="0"/>
              </a:rPr>
              <a:t>Less: Accumulated Depreciation-Equipment  	15,000,000</a:t>
            </a:r>
          </a:p>
          <a:p>
            <a:pPr>
              <a:spcAft>
                <a:spcPct val="20000"/>
              </a:spcAft>
              <a:buSzPct val="80000"/>
            </a:pPr>
            <a:r>
              <a:rPr lang="en-US" altLang="en-US" sz="2100" b="0" dirty="0">
                <a:solidFill>
                  <a:schemeClr val="folHlink"/>
                </a:solidFill>
                <a:effectLst/>
                <a:latin typeface="Liberation Sans" panose="020B0604020202020204" pitchFamily="34" charset="0"/>
              </a:rPr>
              <a:t>Carrying value  </a:t>
            </a:r>
            <a:r>
              <a:rPr lang="en-US" altLang="en-US" sz="1900" b="0" dirty="0">
                <a:solidFill>
                  <a:schemeClr val="folHlink"/>
                </a:solidFill>
                <a:effectLst/>
                <a:latin typeface="Liberation Sans" panose="020B0604020202020204" pitchFamily="34" charset="0"/>
              </a:rPr>
              <a:t>(Dec. 31, 2020)</a:t>
            </a:r>
            <a:r>
              <a:rPr lang="en-US" altLang="en-US" sz="2100" b="0" dirty="0">
                <a:solidFill>
                  <a:schemeClr val="folHlink"/>
                </a:solidFill>
                <a:effectLst/>
                <a:latin typeface="Liberation Sans" panose="020B0604020202020204" pitchFamily="34" charset="0"/>
              </a:rPr>
              <a:t>	VND 11,000,000</a:t>
            </a:r>
          </a:p>
        </p:txBody>
      </p:sp>
      <p:sp>
        <p:nvSpPr>
          <p:cNvPr id="1205262" name="Line 14"/>
          <p:cNvSpPr>
            <a:spLocks noChangeShapeType="1"/>
          </p:cNvSpPr>
          <p:nvPr/>
        </p:nvSpPr>
        <p:spPr bwMode="auto">
          <a:xfrm>
            <a:off x="6172200" y="2209800"/>
            <a:ext cx="2057400" cy="0"/>
          </a:xfrm>
          <a:prstGeom prst="line">
            <a:avLst/>
          </a:prstGeom>
          <a:noFill/>
          <a:ln w="1905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205263" name="Line 15"/>
          <p:cNvSpPr>
            <a:spLocks noChangeShapeType="1"/>
          </p:cNvSpPr>
          <p:nvPr/>
        </p:nvSpPr>
        <p:spPr bwMode="auto">
          <a:xfrm>
            <a:off x="6172200" y="2590800"/>
            <a:ext cx="2057400" cy="0"/>
          </a:xfrm>
          <a:prstGeom prst="line">
            <a:avLst/>
          </a:prstGeom>
          <a:noFill/>
          <a:ln w="1905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205264" name="Line 16"/>
          <p:cNvSpPr>
            <a:spLocks noChangeShapeType="1"/>
          </p:cNvSpPr>
          <p:nvPr/>
        </p:nvSpPr>
        <p:spPr bwMode="auto">
          <a:xfrm>
            <a:off x="6172200" y="2667000"/>
            <a:ext cx="2057400" cy="0"/>
          </a:xfrm>
          <a:prstGeom prst="line">
            <a:avLst/>
          </a:prstGeom>
          <a:noFill/>
          <a:ln w="1905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205265" name="Text Box 17"/>
          <p:cNvSpPr txBox="1">
            <a:spLocks noChangeArrowheads="1"/>
          </p:cNvSpPr>
          <p:nvPr/>
        </p:nvSpPr>
        <p:spPr bwMode="auto">
          <a:xfrm>
            <a:off x="609600" y="2955925"/>
            <a:ext cx="8001000" cy="21121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30000"/>
              </a:spcBef>
              <a:spcAft>
                <a:spcPct val="20000"/>
              </a:spcAft>
              <a:buSzPct val="80000"/>
            </a:pPr>
            <a:r>
              <a:rPr lang="en-US" altLang="en-US" sz="2100" b="0" dirty="0">
                <a:solidFill>
                  <a:srgbClr val="000000"/>
                </a:solidFill>
                <a:effectLst/>
                <a:latin typeface="Liberation Sans" panose="020B0604020202020204" pitchFamily="34" charset="0"/>
              </a:rPr>
              <a:t>Hanoi Ltd. determines that the equipment’s total useful life has not changed (remaining useful life is still two years). However, the estimated residual value of the equipment is now zero. Hanoi continues to use straight-line depreciation and makes the following journal entry to record depreciation for 2021.</a:t>
            </a:r>
          </a:p>
        </p:txBody>
      </p:sp>
      <p:sp>
        <p:nvSpPr>
          <p:cNvPr id="11"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2" name="Rectangle 2"/>
          <p:cNvSpPr txBox="1">
            <a:spLocks noChangeArrowheads="1"/>
          </p:cNvSpPr>
          <p:nvPr/>
        </p:nvSpPr>
        <p:spPr bwMode="auto">
          <a:xfrm>
            <a:off x="609600" y="381000"/>
            <a:ext cx="8229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algn="l"/>
            <a:r>
              <a:rPr lang="en-US" sz="3200" i="0" kern="1200" dirty="0">
                <a:solidFill>
                  <a:srgbClr val="CC0000"/>
                </a:solidFill>
                <a:effectLst/>
                <a:latin typeface="Liberation Sans" panose="020B0604020202020204" pitchFamily="34" charset="0"/>
                <a:ea typeface="+mn-ea"/>
                <a:cs typeface="+mn-cs"/>
              </a:rPr>
              <a:t>Impairment Illustrations</a:t>
            </a:r>
          </a:p>
        </p:txBody>
      </p:sp>
      <p:sp>
        <p:nvSpPr>
          <p:cNvPr id="10"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3</a:t>
            </a:r>
          </a:p>
        </p:txBody>
      </p:sp>
      <p:sp>
        <p:nvSpPr>
          <p:cNvPr id="2" name="TextBox 1">
            <a:extLst>
              <a:ext uri="{FF2B5EF4-FFF2-40B4-BE49-F238E27FC236}">
                <a16:creationId xmlns:a16="http://schemas.microsoft.com/office/drawing/2014/main" id="{EECCE990-4CAF-1827-5E55-300B1B604994}"/>
              </a:ext>
            </a:extLst>
          </p:cNvPr>
          <p:cNvSpPr txBox="1"/>
          <p:nvPr/>
        </p:nvSpPr>
        <p:spPr>
          <a:xfrm>
            <a:off x="228600" y="5410200"/>
            <a:ext cx="762000" cy="923330"/>
          </a:xfrm>
          <a:prstGeom prst="rect">
            <a:avLst/>
          </a:prstGeom>
          <a:noFill/>
        </p:spPr>
        <p:txBody>
          <a:bodyPr wrap="square" rtlCol="0">
            <a:spAutoFit/>
          </a:bodyPr>
          <a:lstStyle/>
          <a:p>
            <a:r>
              <a:rPr lang="en-CN" dirty="0">
                <a:solidFill>
                  <a:srgbClr val="FF0000"/>
                </a:solidFill>
                <a:latin typeface="Century" panose="02040604050505020304" pitchFamily="18" charset="0"/>
              </a:rPr>
              <a:t>Dec</a:t>
            </a:r>
            <a:r>
              <a:rPr lang="zh-CN" altLang="en-US" dirty="0">
                <a:solidFill>
                  <a:srgbClr val="FF0000"/>
                </a:solidFill>
                <a:latin typeface="Century" panose="02040604050505020304" pitchFamily="18" charset="0"/>
              </a:rPr>
              <a:t> </a:t>
            </a:r>
            <a:r>
              <a:rPr lang="en-US" altLang="zh-CN" dirty="0">
                <a:solidFill>
                  <a:srgbClr val="FF0000"/>
                </a:solidFill>
                <a:latin typeface="Century" panose="02040604050505020304" pitchFamily="18" charset="0"/>
              </a:rPr>
              <a:t>31, 2021</a:t>
            </a:r>
            <a:endParaRPr lang="en-CN" dirty="0">
              <a:solidFill>
                <a:srgbClr val="FF0000"/>
              </a:solidFill>
              <a:latin typeface="Century" panose="02040604050505020304" pitchFamily="18" charset="0"/>
            </a:endParaRPr>
          </a:p>
        </p:txBody>
      </p:sp>
      <p:graphicFrame>
        <p:nvGraphicFramePr>
          <p:cNvPr id="3" name="Table 2">
            <a:extLst>
              <a:ext uri="{FF2B5EF4-FFF2-40B4-BE49-F238E27FC236}">
                <a16:creationId xmlns:a16="http://schemas.microsoft.com/office/drawing/2014/main" id="{9F03F6D6-0EA2-E54E-785D-80338CD3A167}"/>
              </a:ext>
            </a:extLst>
          </p:cNvPr>
          <p:cNvGraphicFramePr>
            <a:graphicFrameLocks noGrp="1"/>
          </p:cNvGraphicFramePr>
          <p:nvPr>
            <p:extLst>
              <p:ext uri="{D42A27DB-BD31-4B8C-83A1-F6EECF244321}">
                <p14:modId xmlns:p14="http://schemas.microsoft.com/office/powerpoint/2010/main" val="467154496"/>
              </p:ext>
            </p:extLst>
          </p:nvPr>
        </p:nvGraphicFramePr>
        <p:xfrm>
          <a:off x="871818" y="5042612"/>
          <a:ext cx="7661088" cy="370840"/>
        </p:xfrm>
        <a:graphic>
          <a:graphicData uri="http://schemas.openxmlformats.org/drawingml/2006/table">
            <a:tbl>
              <a:tblPr firstRow="1" bandRow="1">
                <a:tableStyleId>{5C22544A-7EE6-4342-B048-85BDC9FD1C3A}</a:tableStyleId>
              </a:tblPr>
              <a:tblGrid>
                <a:gridCol w="4460688">
                  <a:extLst>
                    <a:ext uri="{9D8B030D-6E8A-4147-A177-3AD203B41FA5}">
                      <a16:colId xmlns:a16="http://schemas.microsoft.com/office/drawing/2014/main" val="2811708834"/>
                    </a:ext>
                  </a:extLst>
                </a:gridCol>
                <a:gridCol w="1447800">
                  <a:extLst>
                    <a:ext uri="{9D8B030D-6E8A-4147-A177-3AD203B41FA5}">
                      <a16:colId xmlns:a16="http://schemas.microsoft.com/office/drawing/2014/main" val="1675284801"/>
                    </a:ext>
                  </a:extLst>
                </a:gridCol>
                <a:gridCol w="1752600">
                  <a:extLst>
                    <a:ext uri="{9D8B030D-6E8A-4147-A177-3AD203B41FA5}">
                      <a16:colId xmlns:a16="http://schemas.microsoft.com/office/drawing/2014/main" val="3388281907"/>
                    </a:ext>
                  </a:extLst>
                </a:gridCol>
              </a:tblGrid>
              <a:tr h="370840">
                <a:tc>
                  <a:txBody>
                    <a:bodyPr/>
                    <a:lstStyle/>
                    <a:p>
                      <a:r>
                        <a:rPr lang="en-CN" dirty="0"/>
                        <a:t>Account</a:t>
                      </a:r>
                    </a:p>
                  </a:txBody>
                  <a:tcPr>
                    <a:solidFill>
                      <a:srgbClr val="0070C0"/>
                    </a:solidFill>
                  </a:tcPr>
                </a:tc>
                <a:tc>
                  <a:txBody>
                    <a:bodyPr/>
                    <a:lstStyle/>
                    <a:p>
                      <a:pPr algn="ctr"/>
                      <a:r>
                        <a:rPr lang="en-CN" dirty="0"/>
                        <a:t>Debit </a:t>
                      </a:r>
                      <a:r>
                        <a:rPr lang="en-US" altLang="en-US" dirty="0">
                          <a:solidFill>
                            <a:srgbClr val="000000"/>
                          </a:solidFill>
                          <a:effectLst/>
                          <a:latin typeface="Liberation Sans" panose="020B0604020202020204" pitchFamily="34" charset="0"/>
                        </a:rPr>
                        <a:t>€</a:t>
                      </a:r>
                      <a:endParaRPr lang="en-CN" dirty="0"/>
                    </a:p>
                  </a:txBody>
                  <a:tcPr>
                    <a:solidFill>
                      <a:srgbClr val="0070C0"/>
                    </a:solidFill>
                  </a:tcPr>
                </a:tc>
                <a:tc>
                  <a:txBody>
                    <a:bodyPr/>
                    <a:lstStyle/>
                    <a:p>
                      <a:pPr algn="ctr"/>
                      <a:r>
                        <a:rPr lang="en-CN" dirty="0"/>
                        <a:t>Credit </a:t>
                      </a:r>
                      <a:r>
                        <a:rPr lang="en-US" altLang="en-US" dirty="0">
                          <a:solidFill>
                            <a:srgbClr val="000000"/>
                          </a:solidFill>
                          <a:effectLst/>
                          <a:latin typeface="Liberation Sans" panose="020B0604020202020204" pitchFamily="34" charset="0"/>
                        </a:rPr>
                        <a:t>€</a:t>
                      </a:r>
                      <a:endParaRPr lang="en-CN" dirty="0"/>
                    </a:p>
                  </a:txBody>
                  <a:tcPr>
                    <a:solidFill>
                      <a:srgbClr val="0070C0"/>
                    </a:solidFill>
                  </a:tcPr>
                </a:tc>
                <a:extLst>
                  <a:ext uri="{0D108BD9-81ED-4DB2-BD59-A6C34878D82A}">
                    <a16:rowId xmlns:a16="http://schemas.microsoft.com/office/drawing/2014/main" val="3884748712"/>
                  </a:ext>
                </a:extLst>
              </a:tr>
            </a:tbl>
          </a:graphicData>
        </a:graphic>
      </p:graphicFrame>
    </p:spTree>
    <p:extLst>
      <p:ext uri="{BB962C8B-B14F-4D97-AF65-F5344CB8AC3E}">
        <p14:creationId xmlns:p14="http://schemas.microsoft.com/office/powerpoint/2010/main" val="337162297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05260">
                                            <p:txEl>
                                              <p:pRg st="0" end="0"/>
                                            </p:txEl>
                                          </p:spTgt>
                                        </p:tgtEl>
                                        <p:attrNameLst>
                                          <p:attrName>style.visibility</p:attrName>
                                        </p:attrNameLst>
                                      </p:cBhvr>
                                      <p:to>
                                        <p:strVal val="visible"/>
                                      </p:to>
                                    </p:set>
                                    <p:animEffect transition="in" filter="wipe(left)">
                                      <p:cBhvr>
                                        <p:cTn id="7" dur="500"/>
                                        <p:tgtEl>
                                          <p:spTgt spid="12052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05260">
                                            <p:txEl>
                                              <p:pRg st="1" end="1"/>
                                            </p:txEl>
                                          </p:spTgt>
                                        </p:tgtEl>
                                        <p:attrNameLst>
                                          <p:attrName>style.visibility</p:attrName>
                                        </p:attrNameLst>
                                      </p:cBhvr>
                                      <p:to>
                                        <p:strVal val="visible"/>
                                      </p:to>
                                    </p:set>
                                    <p:animEffect transition="in" filter="wipe(left)">
                                      <p:cBhvr>
                                        <p:cTn id="12" dur="500"/>
                                        <p:tgtEl>
                                          <p:spTgt spid="120526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05260">
                                            <p:txEl>
                                              <p:pRg st="2" end="2"/>
                                            </p:txEl>
                                          </p:spTgt>
                                        </p:tgtEl>
                                        <p:attrNameLst>
                                          <p:attrName>style.visibility</p:attrName>
                                        </p:attrNameLst>
                                      </p:cBhvr>
                                      <p:to>
                                        <p:strVal val="visible"/>
                                      </p:to>
                                    </p:set>
                                    <p:animEffect transition="in" filter="wipe(left)">
                                      <p:cBhvr>
                                        <p:cTn id="17" dur="500"/>
                                        <p:tgtEl>
                                          <p:spTgt spid="1205260">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205260">
                                            <p:txEl>
                                              <p:pRg st="3" end="3"/>
                                            </p:txEl>
                                          </p:spTgt>
                                        </p:tgtEl>
                                        <p:attrNameLst>
                                          <p:attrName>style.visibility</p:attrName>
                                        </p:attrNameLst>
                                      </p:cBhvr>
                                      <p:to>
                                        <p:strVal val="visible"/>
                                      </p:to>
                                    </p:set>
                                    <p:animEffect transition="in" filter="wipe(left)">
                                      <p:cBhvr>
                                        <p:cTn id="20" dur="500"/>
                                        <p:tgtEl>
                                          <p:spTgt spid="120526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5260"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300" name="Text Box 4"/>
          <p:cNvSpPr txBox="1">
            <a:spLocks noChangeArrowheads="1"/>
          </p:cNvSpPr>
          <p:nvPr/>
        </p:nvSpPr>
        <p:spPr bwMode="auto">
          <a:xfrm>
            <a:off x="609600" y="1219200"/>
            <a:ext cx="8229600" cy="35724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itchFamily="18" charset="0"/>
              </a:defRPr>
            </a:lvl1pPr>
            <a:lvl2pPr marL="571500" indent="-40005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pPr>
              <a:lnSpc>
                <a:spcPct val="114000"/>
              </a:lnSpc>
              <a:spcBef>
                <a:spcPts val="600"/>
              </a:spcBef>
              <a:buSzPct val="80000"/>
            </a:pPr>
            <a:r>
              <a:rPr lang="en-US" altLang="en-US" sz="2300" dirty="0">
                <a:solidFill>
                  <a:srgbClr val="000000"/>
                </a:solidFill>
                <a:latin typeface="Liberation Sans" panose="020B0604020202020204" pitchFamily="34" charset="0"/>
              </a:rPr>
              <a:t>Case 2</a:t>
            </a:r>
          </a:p>
          <a:p>
            <a:pPr>
              <a:lnSpc>
                <a:spcPct val="114000"/>
              </a:lnSpc>
              <a:spcBef>
                <a:spcPts val="600"/>
              </a:spcBef>
              <a:buSzPct val="80000"/>
            </a:pPr>
            <a:r>
              <a:rPr lang="en-US" altLang="en-US" sz="1900" dirty="0">
                <a:solidFill>
                  <a:srgbClr val="000000"/>
                </a:solidFill>
                <a:effectLst/>
                <a:latin typeface="Liberation Sans" panose="020B0604020202020204" pitchFamily="34" charset="0"/>
              </a:rPr>
              <a:t>At the end of 2019</a:t>
            </a:r>
            <a:r>
              <a:rPr lang="en-US" altLang="en-US" sz="1900" b="0" dirty="0">
                <a:solidFill>
                  <a:srgbClr val="000000"/>
                </a:solidFill>
                <a:effectLst/>
                <a:latin typeface="Liberation Sans" panose="020B0604020202020204" pitchFamily="34" charset="0"/>
              </a:rPr>
              <a:t>, Verma Company tests a machine for impairment. The machine has a </a:t>
            </a:r>
            <a:r>
              <a:rPr lang="en-US" altLang="en-US" sz="1900" dirty="0">
                <a:solidFill>
                  <a:srgbClr val="000000"/>
                </a:solidFill>
                <a:effectLst/>
                <a:latin typeface="Liberation Sans" panose="020B0604020202020204" pitchFamily="34" charset="0"/>
              </a:rPr>
              <a:t>carrying amount of $200,000</a:t>
            </a:r>
            <a:r>
              <a:rPr lang="en-US" altLang="en-US" sz="1900" b="0" dirty="0">
                <a:solidFill>
                  <a:srgbClr val="000000"/>
                </a:solidFill>
                <a:effectLst/>
                <a:latin typeface="Liberation Sans" panose="020B0604020202020204" pitchFamily="34" charset="0"/>
              </a:rPr>
              <a:t>. It has an estimated remaining </a:t>
            </a:r>
            <a:r>
              <a:rPr lang="en-US" altLang="en-US" sz="1900" dirty="0">
                <a:solidFill>
                  <a:srgbClr val="000000"/>
                </a:solidFill>
                <a:effectLst/>
                <a:latin typeface="Liberation Sans" panose="020B0604020202020204" pitchFamily="34" charset="0"/>
              </a:rPr>
              <a:t>useful life of five years</a:t>
            </a:r>
            <a:r>
              <a:rPr lang="en-US" altLang="en-US" sz="1900" b="0" dirty="0">
                <a:solidFill>
                  <a:srgbClr val="000000"/>
                </a:solidFill>
                <a:effectLst/>
                <a:latin typeface="Liberation Sans" panose="020B0604020202020204" pitchFamily="34" charset="0"/>
              </a:rPr>
              <a:t>. Because there is little market-related information on which to base a recoverable amount based on fair value, Verma determines the machine’s recoverable amount should be </a:t>
            </a:r>
            <a:r>
              <a:rPr lang="en-US" altLang="en-US" sz="1900" dirty="0">
                <a:solidFill>
                  <a:srgbClr val="000000"/>
                </a:solidFill>
                <a:effectLst/>
                <a:latin typeface="Liberation Sans" panose="020B0604020202020204" pitchFamily="34" charset="0"/>
              </a:rPr>
              <a:t>based on value-in-use</a:t>
            </a:r>
            <a:r>
              <a:rPr lang="en-US" altLang="en-US" sz="1900" b="0" dirty="0">
                <a:solidFill>
                  <a:srgbClr val="000000"/>
                </a:solidFill>
                <a:effectLst/>
                <a:latin typeface="Liberation Sans" panose="020B0604020202020204" pitchFamily="34" charset="0"/>
              </a:rPr>
              <a:t>. Verma uses a </a:t>
            </a:r>
            <a:r>
              <a:rPr lang="en-US" altLang="en-US" sz="1900" dirty="0">
                <a:solidFill>
                  <a:srgbClr val="000000"/>
                </a:solidFill>
                <a:effectLst/>
                <a:latin typeface="Liberation Sans" panose="020B0604020202020204" pitchFamily="34" charset="0"/>
              </a:rPr>
              <a:t>discount rate of 8 percent</a:t>
            </a:r>
            <a:r>
              <a:rPr lang="en-US" altLang="en-US" sz="1900" b="0" dirty="0">
                <a:solidFill>
                  <a:srgbClr val="000000"/>
                </a:solidFill>
                <a:effectLst/>
                <a:latin typeface="Liberation Sans" panose="020B0604020202020204" pitchFamily="34" charset="0"/>
              </a:rPr>
              <a:t>. Verma’s analysis indicates that its future </a:t>
            </a:r>
            <a:r>
              <a:rPr lang="en-US" altLang="en-US" sz="1900" dirty="0">
                <a:solidFill>
                  <a:srgbClr val="000000"/>
                </a:solidFill>
                <a:effectLst/>
                <a:latin typeface="Liberation Sans" panose="020B0604020202020204" pitchFamily="34" charset="0"/>
              </a:rPr>
              <a:t>cash flows will be $40,000 each year for five years</a:t>
            </a:r>
            <a:r>
              <a:rPr lang="en-US" altLang="en-US" sz="1900" b="0" dirty="0">
                <a:solidFill>
                  <a:srgbClr val="000000"/>
                </a:solidFill>
                <a:effectLst/>
                <a:latin typeface="Liberation Sans" panose="020B0604020202020204" pitchFamily="34" charset="0"/>
              </a:rPr>
              <a:t>, and it will receive a </a:t>
            </a:r>
            <a:r>
              <a:rPr lang="en-US" altLang="en-US" sz="1900" dirty="0">
                <a:solidFill>
                  <a:srgbClr val="000000"/>
                </a:solidFill>
                <a:effectLst/>
                <a:latin typeface="Liberation Sans" panose="020B0604020202020204" pitchFamily="34" charset="0"/>
              </a:rPr>
              <a:t>residual value of $10,000</a:t>
            </a:r>
            <a:r>
              <a:rPr lang="en-US" altLang="en-US" sz="1900" b="0" dirty="0">
                <a:solidFill>
                  <a:srgbClr val="000000"/>
                </a:solidFill>
                <a:effectLst/>
                <a:latin typeface="Liberation Sans" panose="020B0604020202020204" pitchFamily="34" charset="0"/>
              </a:rPr>
              <a:t> at the end of the five years. It is assumed that all </a:t>
            </a:r>
            <a:r>
              <a:rPr lang="en-US" altLang="en-US" sz="1900" dirty="0">
                <a:solidFill>
                  <a:srgbClr val="000000"/>
                </a:solidFill>
                <a:effectLst/>
                <a:latin typeface="Liberation Sans" panose="020B0604020202020204" pitchFamily="34" charset="0"/>
              </a:rPr>
              <a:t>cash flows occur at the end of the year</a:t>
            </a:r>
            <a:r>
              <a:rPr lang="en-US" altLang="en-US" sz="1900" b="0" dirty="0">
                <a:solidFill>
                  <a:srgbClr val="000000"/>
                </a:solidFill>
                <a:effectLst/>
                <a:latin typeface="Liberation Sans" panose="020B0604020202020204" pitchFamily="34" charset="0"/>
              </a:rPr>
              <a:t>.</a:t>
            </a:r>
          </a:p>
        </p:txBody>
      </p:sp>
      <p:sp>
        <p:nvSpPr>
          <p:cNvPr id="10"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1" name="Rectangle 2"/>
          <p:cNvSpPr txBox="1">
            <a:spLocks noChangeArrowheads="1"/>
          </p:cNvSpPr>
          <p:nvPr/>
        </p:nvSpPr>
        <p:spPr bwMode="auto">
          <a:xfrm>
            <a:off x="609600" y="381000"/>
            <a:ext cx="8229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algn="l"/>
            <a:r>
              <a:rPr lang="en-US" sz="3200" i="0" kern="1200" dirty="0">
                <a:solidFill>
                  <a:srgbClr val="CC0000"/>
                </a:solidFill>
                <a:effectLst/>
                <a:latin typeface="Liberation Sans" panose="020B0604020202020204" pitchFamily="34" charset="0"/>
                <a:ea typeface="+mn-ea"/>
                <a:cs typeface="+mn-cs"/>
              </a:rPr>
              <a:t>Impairment Illustrations</a:t>
            </a: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4892748"/>
            <a:ext cx="8382000" cy="1043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15432" y="5965269"/>
            <a:ext cx="3418368" cy="461665"/>
          </a:xfrm>
          <a:prstGeom prst="rect">
            <a:avLst/>
          </a:prstGeom>
        </p:spPr>
        <p:txBody>
          <a:bodyPr wrap="square">
            <a:spAutoFit/>
          </a:bodyPr>
          <a:lstStyle/>
          <a:p>
            <a:pPr algn="l"/>
            <a:r>
              <a:rPr lang="en-US" sz="1200" dirty="0">
                <a:solidFill>
                  <a:srgbClr val="006666"/>
                </a:solidFill>
                <a:latin typeface="Liberation Sans" panose="020B0604020202020204" pitchFamily="34" charset="0"/>
              </a:rPr>
              <a:t>ILLUSTRATION 11.16</a:t>
            </a:r>
          </a:p>
          <a:p>
            <a:pPr algn="l"/>
            <a:r>
              <a:rPr lang="en-US" sz="1200" b="0" dirty="0">
                <a:latin typeface="Liberation Sans" panose="020B0604020202020204" pitchFamily="34" charset="0"/>
              </a:rPr>
              <a:t>Value-in-Use Computation</a:t>
            </a:r>
            <a:endParaRPr lang="en-US" sz="1200" dirty="0">
              <a:latin typeface="Liberation Sans" panose="020B0604020202020204" pitchFamily="34" charset="0"/>
            </a:endParaRP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3</a:t>
            </a:r>
          </a:p>
        </p:txBody>
      </p:sp>
    </p:spTree>
    <p:extLst>
      <p:ext uri="{BB962C8B-B14F-4D97-AF65-F5344CB8AC3E}">
        <p14:creationId xmlns:p14="http://schemas.microsoft.com/office/powerpoint/2010/main" val="3585445805"/>
      </p:ext>
    </p:extLst>
  </p:cSld>
  <p:clrMapOvr>
    <a:masterClrMapping/>
  </p:clrMapOvr>
  <p:transition>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048000"/>
            <a:ext cx="6515100" cy="3072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03202" name="Text Box 2"/>
          <p:cNvSpPr txBox="1">
            <a:spLocks noChangeArrowheads="1"/>
          </p:cNvSpPr>
          <p:nvPr/>
        </p:nvSpPr>
        <p:spPr bwMode="auto">
          <a:xfrm>
            <a:off x="609600" y="1219200"/>
            <a:ext cx="8001000" cy="864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a:lnSpc>
                <a:spcPct val="114000"/>
              </a:lnSpc>
              <a:spcBef>
                <a:spcPts val="600"/>
              </a:spcBef>
              <a:buSzPct val="80000"/>
              <a:defRPr sz="2300">
                <a:solidFill>
                  <a:srgbClr val="000000"/>
                </a:solidFill>
                <a:latin typeface="Liberation Sans" panose="020B0604020202020204" pitchFamily="34" charset="0"/>
              </a:defRPr>
            </a:lvl1pPr>
            <a:lvl2pPr marL="571500" indent="-40005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r>
              <a:rPr lang="en-US" altLang="en-US" dirty="0"/>
              <a:t>Case 2:  </a:t>
            </a:r>
            <a:r>
              <a:rPr lang="en-US" altLang="en-US" sz="2100" b="0" dirty="0"/>
              <a:t>Computation of the impairment loss on the machine at the end of 2019.</a:t>
            </a:r>
          </a:p>
        </p:txBody>
      </p:sp>
      <p:sp>
        <p:nvSpPr>
          <p:cNvPr id="1203208" name="Rectangle 8"/>
          <p:cNvSpPr>
            <a:spLocks noChangeArrowheads="1"/>
          </p:cNvSpPr>
          <p:nvPr/>
        </p:nvSpPr>
        <p:spPr bwMode="auto">
          <a:xfrm>
            <a:off x="1654175" y="2847975"/>
            <a:ext cx="1136650" cy="366713"/>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$200,000</a:t>
            </a:r>
          </a:p>
        </p:txBody>
      </p:sp>
      <p:sp>
        <p:nvSpPr>
          <p:cNvPr id="1203209" name="Rectangle 9"/>
          <p:cNvSpPr>
            <a:spLocks noChangeArrowheads="1"/>
          </p:cNvSpPr>
          <p:nvPr/>
        </p:nvSpPr>
        <p:spPr bwMode="auto">
          <a:xfrm>
            <a:off x="5181600" y="2847975"/>
            <a:ext cx="1136650" cy="366713"/>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$166,514</a:t>
            </a:r>
          </a:p>
        </p:txBody>
      </p:sp>
      <p:sp>
        <p:nvSpPr>
          <p:cNvPr id="1203210" name="Rectangle 10"/>
          <p:cNvSpPr>
            <a:spLocks noChangeArrowheads="1"/>
          </p:cNvSpPr>
          <p:nvPr/>
        </p:nvSpPr>
        <p:spPr bwMode="auto">
          <a:xfrm>
            <a:off x="4076700" y="5881688"/>
            <a:ext cx="12128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Unknown</a:t>
            </a:r>
          </a:p>
        </p:txBody>
      </p:sp>
      <p:sp>
        <p:nvSpPr>
          <p:cNvPr id="1203211" name="Rectangle 11"/>
          <p:cNvSpPr>
            <a:spLocks noChangeArrowheads="1"/>
          </p:cNvSpPr>
          <p:nvPr/>
        </p:nvSpPr>
        <p:spPr bwMode="auto">
          <a:xfrm>
            <a:off x="6407150" y="5881688"/>
            <a:ext cx="11366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$166,514</a:t>
            </a:r>
          </a:p>
        </p:txBody>
      </p:sp>
      <p:sp>
        <p:nvSpPr>
          <p:cNvPr id="1203212" name="AutoShape 12"/>
          <p:cNvSpPr>
            <a:spLocks/>
          </p:cNvSpPr>
          <p:nvPr/>
        </p:nvSpPr>
        <p:spPr bwMode="auto">
          <a:xfrm rot="16200000">
            <a:off x="3848100" y="433388"/>
            <a:ext cx="304800" cy="4495800"/>
          </a:xfrm>
          <a:prstGeom prst="rightBrace">
            <a:avLst>
              <a:gd name="adj1" fmla="val 122917"/>
              <a:gd name="adj2" fmla="val 50000"/>
            </a:avLst>
          </a:prstGeom>
          <a:noFill/>
          <a:ln w="28575" cap="sq">
            <a:solidFill>
              <a:srgbClr val="CC00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203213" name="Rectangle 13"/>
          <p:cNvSpPr>
            <a:spLocks noChangeArrowheads="1"/>
          </p:cNvSpPr>
          <p:nvPr/>
        </p:nvSpPr>
        <p:spPr bwMode="auto">
          <a:xfrm>
            <a:off x="3467100" y="2147888"/>
            <a:ext cx="29654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$33,486  </a:t>
            </a:r>
            <a:r>
              <a:rPr lang="en-US" altLang="en-US" dirty="0">
                <a:solidFill>
                  <a:srgbClr val="CC0000"/>
                </a:solidFill>
                <a:effectLst/>
                <a:latin typeface="Liberation Sans" panose="020B0604020202020204" pitchFamily="34" charset="0"/>
              </a:rPr>
              <a:t>Impairment Loss</a:t>
            </a:r>
          </a:p>
        </p:txBody>
      </p:sp>
      <p:sp>
        <p:nvSpPr>
          <p:cNvPr id="14"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5" name="Rectangle 2"/>
          <p:cNvSpPr txBox="1">
            <a:spLocks noChangeArrowheads="1"/>
          </p:cNvSpPr>
          <p:nvPr/>
        </p:nvSpPr>
        <p:spPr bwMode="auto">
          <a:xfrm>
            <a:off x="609600" y="381000"/>
            <a:ext cx="8229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algn="l"/>
            <a:r>
              <a:rPr lang="en-US" sz="3200" i="0" kern="1200" dirty="0">
                <a:solidFill>
                  <a:srgbClr val="CC0000"/>
                </a:solidFill>
                <a:effectLst/>
                <a:latin typeface="Liberation Sans" panose="020B0604020202020204" pitchFamily="34" charset="0"/>
                <a:ea typeface="+mn-ea"/>
                <a:cs typeface="+mn-cs"/>
              </a:rPr>
              <a:t>Impairment Illustrations</a:t>
            </a:r>
          </a:p>
        </p:txBody>
      </p:sp>
      <p:sp>
        <p:nvSpPr>
          <p:cNvPr id="16" name="Text Box 7"/>
          <p:cNvSpPr txBox="1">
            <a:spLocks noChangeArrowheads="1"/>
          </p:cNvSpPr>
          <p:nvPr/>
        </p:nvSpPr>
        <p:spPr bwMode="auto">
          <a:xfrm>
            <a:off x="6858000" y="2514600"/>
            <a:ext cx="1752600"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en-US" altLang="en-US" sz="1200" dirty="0">
                <a:solidFill>
                  <a:srgbClr val="006666"/>
                </a:solidFill>
                <a:latin typeface="Liberation Sans" panose="020B0604020202020204" pitchFamily="34" charset="0"/>
              </a:rPr>
              <a:t>ILLUSTRATION 11.15</a:t>
            </a:r>
          </a:p>
        </p:txBody>
      </p:sp>
      <p:sp>
        <p:nvSpPr>
          <p:cNvPr id="13"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3</a:t>
            </a:r>
          </a:p>
        </p:txBody>
      </p:sp>
    </p:spTree>
    <p:extLst>
      <p:ext uri="{BB962C8B-B14F-4D97-AF65-F5344CB8AC3E}">
        <p14:creationId xmlns:p14="http://schemas.microsoft.com/office/powerpoint/2010/main" val="154763988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03208"/>
                                        </p:tgtEl>
                                        <p:attrNameLst>
                                          <p:attrName>style.visibility</p:attrName>
                                        </p:attrNameLst>
                                      </p:cBhvr>
                                      <p:to>
                                        <p:strVal val="visible"/>
                                      </p:to>
                                    </p:set>
                                    <p:animEffect transition="in" filter="wipe(left)">
                                      <p:cBhvr>
                                        <p:cTn id="7" dur="500"/>
                                        <p:tgtEl>
                                          <p:spTgt spid="12032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03211"/>
                                        </p:tgtEl>
                                        <p:attrNameLst>
                                          <p:attrName>style.visibility</p:attrName>
                                        </p:attrNameLst>
                                      </p:cBhvr>
                                      <p:to>
                                        <p:strVal val="visible"/>
                                      </p:to>
                                    </p:set>
                                    <p:animEffect transition="in" filter="wipe(left)">
                                      <p:cBhvr>
                                        <p:cTn id="12" dur="500"/>
                                        <p:tgtEl>
                                          <p:spTgt spid="12032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03209"/>
                                        </p:tgtEl>
                                        <p:attrNameLst>
                                          <p:attrName>style.visibility</p:attrName>
                                        </p:attrNameLst>
                                      </p:cBhvr>
                                      <p:to>
                                        <p:strVal val="visible"/>
                                      </p:to>
                                    </p:set>
                                    <p:animEffect transition="in" filter="wipe(left)">
                                      <p:cBhvr>
                                        <p:cTn id="17" dur="500"/>
                                        <p:tgtEl>
                                          <p:spTgt spid="120320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03212"/>
                                        </p:tgtEl>
                                        <p:attrNameLst>
                                          <p:attrName>style.visibility</p:attrName>
                                        </p:attrNameLst>
                                      </p:cBhvr>
                                      <p:to>
                                        <p:strVal val="visible"/>
                                      </p:to>
                                    </p:set>
                                    <p:animEffect transition="in" filter="wipe(down)">
                                      <p:cBhvr>
                                        <p:cTn id="22" dur="500"/>
                                        <p:tgtEl>
                                          <p:spTgt spid="1203212"/>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203213"/>
                                        </p:tgtEl>
                                        <p:attrNameLst>
                                          <p:attrName>style.visibility</p:attrName>
                                        </p:attrNameLst>
                                      </p:cBhvr>
                                      <p:to>
                                        <p:strVal val="visible"/>
                                      </p:to>
                                    </p:set>
                                    <p:animEffect transition="in" filter="wipe(left)">
                                      <p:cBhvr>
                                        <p:cTn id="26" dur="500"/>
                                        <p:tgtEl>
                                          <p:spTgt spid="1203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3208" grpId="0" animBg="1"/>
      <p:bldP spid="1203209" grpId="0" animBg="1"/>
      <p:bldP spid="1203211" grpId="0" animBg="1"/>
      <p:bldP spid="1203212" grpId="0" animBg="1"/>
      <p:bldP spid="12032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3048000"/>
            <a:ext cx="6515100" cy="3072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11399" name="Rectangle 7"/>
          <p:cNvSpPr>
            <a:spLocks noChangeArrowheads="1"/>
          </p:cNvSpPr>
          <p:nvPr/>
        </p:nvSpPr>
        <p:spPr bwMode="auto">
          <a:xfrm>
            <a:off x="1654175" y="2847975"/>
            <a:ext cx="1136650" cy="366713"/>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$200,000</a:t>
            </a:r>
          </a:p>
        </p:txBody>
      </p:sp>
      <p:sp>
        <p:nvSpPr>
          <p:cNvPr id="1211400" name="Rectangle 8"/>
          <p:cNvSpPr>
            <a:spLocks noChangeArrowheads="1"/>
          </p:cNvSpPr>
          <p:nvPr/>
        </p:nvSpPr>
        <p:spPr bwMode="auto">
          <a:xfrm>
            <a:off x="5181600" y="2847975"/>
            <a:ext cx="1136650" cy="366713"/>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$166,514</a:t>
            </a:r>
          </a:p>
        </p:txBody>
      </p:sp>
      <p:sp>
        <p:nvSpPr>
          <p:cNvPr id="1211401" name="Rectangle 9"/>
          <p:cNvSpPr>
            <a:spLocks noChangeArrowheads="1"/>
          </p:cNvSpPr>
          <p:nvPr/>
        </p:nvSpPr>
        <p:spPr bwMode="auto">
          <a:xfrm>
            <a:off x="4076700" y="5881688"/>
            <a:ext cx="12128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Unknown</a:t>
            </a:r>
          </a:p>
        </p:txBody>
      </p:sp>
      <p:sp>
        <p:nvSpPr>
          <p:cNvPr id="1211402" name="Rectangle 10"/>
          <p:cNvSpPr>
            <a:spLocks noChangeArrowheads="1"/>
          </p:cNvSpPr>
          <p:nvPr/>
        </p:nvSpPr>
        <p:spPr bwMode="auto">
          <a:xfrm>
            <a:off x="6407150" y="5881688"/>
            <a:ext cx="11366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$166,514</a:t>
            </a:r>
          </a:p>
        </p:txBody>
      </p:sp>
      <p:sp>
        <p:nvSpPr>
          <p:cNvPr id="1211403" name="AutoShape 11"/>
          <p:cNvSpPr>
            <a:spLocks/>
          </p:cNvSpPr>
          <p:nvPr/>
        </p:nvSpPr>
        <p:spPr bwMode="auto">
          <a:xfrm rot="16200000">
            <a:off x="3848100" y="433388"/>
            <a:ext cx="304800" cy="4495800"/>
          </a:xfrm>
          <a:prstGeom prst="rightBrace">
            <a:avLst>
              <a:gd name="adj1" fmla="val 122917"/>
              <a:gd name="adj2" fmla="val 50000"/>
            </a:avLst>
          </a:prstGeom>
          <a:noFill/>
          <a:ln w="28575" cap="sq">
            <a:solidFill>
              <a:srgbClr val="CC00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211404" name="Rectangle 12"/>
          <p:cNvSpPr>
            <a:spLocks noChangeArrowheads="1"/>
          </p:cNvSpPr>
          <p:nvPr/>
        </p:nvSpPr>
        <p:spPr bwMode="auto">
          <a:xfrm>
            <a:off x="3467100" y="2147888"/>
            <a:ext cx="2965450" cy="366712"/>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rgbClr val="000000"/>
                </a:solidFill>
                <a:effectLst/>
                <a:latin typeface="Liberation Sans" panose="020B0604020202020204" pitchFamily="34" charset="0"/>
              </a:rPr>
              <a:t>$33,486  </a:t>
            </a:r>
            <a:r>
              <a:rPr lang="en-US" altLang="en-US" dirty="0">
                <a:solidFill>
                  <a:srgbClr val="CC0000"/>
                </a:solidFill>
                <a:effectLst/>
                <a:latin typeface="Liberation Sans" panose="020B0604020202020204" pitchFamily="34" charset="0"/>
              </a:rPr>
              <a:t>Impairment Loss</a:t>
            </a:r>
          </a:p>
        </p:txBody>
      </p:sp>
      <p:sp>
        <p:nvSpPr>
          <p:cNvPr id="1211405" name="Rectangle 13"/>
          <p:cNvSpPr>
            <a:spLocks noChangeArrowheads="1"/>
          </p:cNvSpPr>
          <p:nvPr/>
        </p:nvSpPr>
        <p:spPr bwMode="auto">
          <a:xfrm>
            <a:off x="1066800" y="4251252"/>
            <a:ext cx="7086600" cy="2362200"/>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211406" name="Rectangle 14"/>
          <p:cNvSpPr>
            <a:spLocks noChangeArrowheads="1"/>
          </p:cNvSpPr>
          <p:nvPr/>
        </p:nvSpPr>
        <p:spPr bwMode="auto">
          <a:xfrm>
            <a:off x="914400" y="4724400"/>
            <a:ext cx="7467600" cy="16504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tabLst>
                <a:tab pos="5772150" algn="r"/>
                <a:tab pos="7143750" algn="r"/>
              </a:tabLst>
              <a:defRPr sz="2400">
                <a:solidFill>
                  <a:schemeClr val="tx1"/>
                </a:solidFill>
                <a:latin typeface="Times New Roman" pitchFamily="18" charset="0"/>
              </a:defRPr>
            </a:lvl1pPr>
            <a:lvl2pPr marL="571500" algn="l">
              <a:tabLst>
                <a:tab pos="5772150" algn="r"/>
                <a:tab pos="7143750" algn="r"/>
              </a:tabLst>
              <a:defRPr sz="2400">
                <a:solidFill>
                  <a:schemeClr val="tx1"/>
                </a:solidFill>
                <a:latin typeface="Times New Roman" pitchFamily="18" charset="0"/>
              </a:defRPr>
            </a:lvl2pPr>
            <a:lvl3pPr algn="l">
              <a:tabLst>
                <a:tab pos="5772150" algn="r"/>
                <a:tab pos="7143750" algn="r"/>
              </a:tabLst>
              <a:defRPr sz="2400">
                <a:solidFill>
                  <a:schemeClr val="tx1"/>
                </a:solidFill>
                <a:latin typeface="Times New Roman" pitchFamily="18" charset="0"/>
              </a:defRPr>
            </a:lvl3pPr>
            <a:lvl4pPr algn="l">
              <a:tabLst>
                <a:tab pos="5772150" algn="r"/>
                <a:tab pos="7143750" algn="r"/>
              </a:tabLst>
              <a:defRPr sz="2400">
                <a:solidFill>
                  <a:schemeClr val="tx1"/>
                </a:solidFill>
                <a:latin typeface="Times New Roman" pitchFamily="18" charset="0"/>
              </a:defRPr>
            </a:lvl4pPr>
            <a:lvl5pPr algn="l">
              <a:tabLst>
                <a:tab pos="5772150" algn="r"/>
                <a:tab pos="7143750" algn="r"/>
              </a:tabLst>
              <a:defRPr sz="2400">
                <a:solidFill>
                  <a:schemeClr val="tx1"/>
                </a:solidFill>
                <a:latin typeface="Times New Roman" pitchFamily="18" charset="0"/>
              </a:defRPr>
            </a:lvl5pPr>
            <a:lvl6pPr eaLnBrk="0" fontAlgn="base" hangingPunct="0">
              <a:spcBef>
                <a:spcPct val="0"/>
              </a:spcBef>
              <a:spcAft>
                <a:spcPct val="0"/>
              </a:spcAft>
              <a:tabLst>
                <a:tab pos="5772150" algn="r"/>
                <a:tab pos="7143750" algn="r"/>
              </a:tabLst>
              <a:defRPr sz="2400">
                <a:solidFill>
                  <a:schemeClr val="tx1"/>
                </a:solidFill>
                <a:latin typeface="Times New Roman" pitchFamily="18" charset="0"/>
              </a:defRPr>
            </a:lvl6pPr>
            <a:lvl7pPr eaLnBrk="0" fontAlgn="base" hangingPunct="0">
              <a:spcBef>
                <a:spcPct val="0"/>
              </a:spcBef>
              <a:spcAft>
                <a:spcPct val="0"/>
              </a:spcAft>
              <a:tabLst>
                <a:tab pos="5772150" algn="r"/>
                <a:tab pos="7143750" algn="r"/>
              </a:tabLst>
              <a:defRPr sz="2400">
                <a:solidFill>
                  <a:schemeClr val="tx1"/>
                </a:solidFill>
                <a:latin typeface="Times New Roman" pitchFamily="18" charset="0"/>
              </a:defRPr>
            </a:lvl7pPr>
            <a:lvl8pPr eaLnBrk="0" fontAlgn="base" hangingPunct="0">
              <a:spcBef>
                <a:spcPct val="0"/>
              </a:spcBef>
              <a:spcAft>
                <a:spcPct val="0"/>
              </a:spcAft>
              <a:tabLst>
                <a:tab pos="5772150" algn="r"/>
                <a:tab pos="7143750" algn="r"/>
              </a:tabLst>
              <a:defRPr sz="2400">
                <a:solidFill>
                  <a:schemeClr val="tx1"/>
                </a:solidFill>
                <a:latin typeface="Times New Roman" pitchFamily="18" charset="0"/>
              </a:defRPr>
            </a:lvl8pPr>
            <a:lvl9pPr eaLnBrk="0" fontAlgn="base" hangingPunct="0">
              <a:spcBef>
                <a:spcPct val="0"/>
              </a:spcBef>
              <a:spcAft>
                <a:spcPct val="0"/>
              </a:spcAft>
              <a:tabLst>
                <a:tab pos="5772150" algn="r"/>
                <a:tab pos="7143750" algn="r"/>
              </a:tabLst>
              <a:defRPr sz="2400">
                <a:solidFill>
                  <a:schemeClr val="tx1"/>
                </a:solidFill>
                <a:latin typeface="Times New Roman" pitchFamily="18" charset="0"/>
              </a:defRPr>
            </a:lvl9pPr>
          </a:lstStyle>
          <a:p>
            <a:pPr>
              <a:lnSpc>
                <a:spcPct val="125000"/>
              </a:lnSpc>
              <a:spcBef>
                <a:spcPts val="0"/>
              </a:spcBef>
              <a:spcAft>
                <a:spcPts val="0"/>
              </a:spcAft>
              <a:buSzPct val="80000"/>
            </a:pPr>
            <a:r>
              <a:rPr lang="en-US" altLang="en-US" sz="2100" b="0" dirty="0">
                <a:solidFill>
                  <a:schemeClr val="folHlink"/>
                </a:solidFill>
                <a:effectLst/>
                <a:latin typeface="Liberation Sans" panose="020B0604020202020204" pitchFamily="34" charset="0"/>
              </a:rPr>
              <a:t>Loss on Impairment 	33,486</a:t>
            </a:r>
          </a:p>
          <a:p>
            <a:pPr>
              <a:lnSpc>
                <a:spcPct val="125000"/>
              </a:lnSpc>
              <a:spcBef>
                <a:spcPts val="0"/>
              </a:spcBef>
              <a:spcAft>
                <a:spcPts val="0"/>
              </a:spcAft>
              <a:buSzPct val="80000"/>
            </a:pPr>
            <a:r>
              <a:rPr lang="en-US" altLang="en-US" dirty="0" err="1"/>
              <a:t>资产减值损失</a:t>
            </a:r>
            <a:r>
              <a:rPr lang="en-US" altLang="zh-CN" dirty="0"/>
              <a:t>——</a:t>
            </a:r>
            <a:r>
              <a:rPr lang="zh-CN" altLang="en-US" dirty="0"/>
              <a:t>固定资产减值损失</a:t>
            </a:r>
            <a:endParaRPr lang="en-US" altLang="en-US" sz="2100" b="0" dirty="0">
              <a:solidFill>
                <a:schemeClr val="folHlink"/>
              </a:solidFill>
              <a:effectLst/>
              <a:latin typeface="Liberation Sans" panose="020B0604020202020204" pitchFamily="34" charset="0"/>
            </a:endParaRPr>
          </a:p>
          <a:p>
            <a:pPr>
              <a:spcBef>
                <a:spcPts val="0"/>
              </a:spcBef>
              <a:spcAft>
                <a:spcPts val="0"/>
              </a:spcAft>
            </a:pPr>
            <a:r>
              <a:rPr lang="en-US" altLang="en-US" sz="2100" b="0" dirty="0">
                <a:solidFill>
                  <a:schemeClr val="folHlink"/>
                </a:solidFill>
                <a:effectLst/>
                <a:latin typeface="Liberation Sans" panose="020B0604020202020204" pitchFamily="34" charset="0"/>
              </a:rPr>
              <a:t>	Accumulated Depreciation—Machinery		33,486</a:t>
            </a:r>
          </a:p>
          <a:p>
            <a:pPr lvl="1">
              <a:spcBef>
                <a:spcPts val="0"/>
              </a:spcBef>
              <a:spcAft>
                <a:spcPts val="0"/>
              </a:spcAft>
            </a:pPr>
            <a:r>
              <a:rPr lang="en-US" altLang="en-US" dirty="0" err="1"/>
              <a:t>固定资产减值准备</a:t>
            </a:r>
            <a:endParaRPr lang="en-US" altLang="en-US" dirty="0"/>
          </a:p>
        </p:txBody>
      </p:sp>
      <p:sp>
        <p:nvSpPr>
          <p:cNvPr id="16"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7" name="Rectangle 2"/>
          <p:cNvSpPr txBox="1">
            <a:spLocks noChangeArrowheads="1"/>
          </p:cNvSpPr>
          <p:nvPr/>
        </p:nvSpPr>
        <p:spPr bwMode="auto">
          <a:xfrm>
            <a:off x="609600" y="381000"/>
            <a:ext cx="8229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algn="l"/>
            <a:r>
              <a:rPr lang="en-US" sz="3200" i="0" kern="1200" dirty="0">
                <a:solidFill>
                  <a:srgbClr val="CC0000"/>
                </a:solidFill>
                <a:effectLst/>
                <a:latin typeface="Liberation Sans" panose="020B0604020202020204" pitchFamily="34" charset="0"/>
                <a:ea typeface="+mn-ea"/>
                <a:cs typeface="+mn-cs"/>
              </a:rPr>
              <a:t>Impairment Illustrations</a:t>
            </a:r>
          </a:p>
        </p:txBody>
      </p:sp>
      <p:sp>
        <p:nvSpPr>
          <p:cNvPr id="18" name="Text Box 2"/>
          <p:cNvSpPr txBox="1">
            <a:spLocks noChangeArrowheads="1"/>
          </p:cNvSpPr>
          <p:nvPr/>
        </p:nvSpPr>
        <p:spPr bwMode="auto">
          <a:xfrm>
            <a:off x="609600" y="1219200"/>
            <a:ext cx="8001000" cy="8642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a:lnSpc>
                <a:spcPct val="114000"/>
              </a:lnSpc>
              <a:spcBef>
                <a:spcPts val="600"/>
              </a:spcBef>
              <a:buSzPct val="80000"/>
              <a:defRPr sz="2300">
                <a:solidFill>
                  <a:srgbClr val="000000"/>
                </a:solidFill>
                <a:latin typeface="Liberation Sans" panose="020B0604020202020204" pitchFamily="34" charset="0"/>
              </a:defRPr>
            </a:lvl1pPr>
            <a:lvl2pPr marL="571500" indent="-40005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r>
              <a:rPr lang="en-US" altLang="en-US" dirty="0"/>
              <a:t>Case 2:  </a:t>
            </a:r>
            <a:r>
              <a:rPr lang="en-US" altLang="en-US" sz="2100" b="0" dirty="0"/>
              <a:t>Computation of the impairment loss on the machine at the end of 2019.</a:t>
            </a:r>
          </a:p>
        </p:txBody>
      </p:sp>
      <p:sp>
        <p:nvSpPr>
          <p:cNvPr id="14"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3</a:t>
            </a:r>
          </a:p>
        </p:txBody>
      </p:sp>
      <p:graphicFrame>
        <p:nvGraphicFramePr>
          <p:cNvPr id="2" name="Table 1">
            <a:extLst>
              <a:ext uri="{FF2B5EF4-FFF2-40B4-BE49-F238E27FC236}">
                <a16:creationId xmlns:a16="http://schemas.microsoft.com/office/drawing/2014/main" id="{2FF6EE1F-C22C-3BA6-9F89-001CE3651798}"/>
              </a:ext>
            </a:extLst>
          </p:cNvPr>
          <p:cNvGraphicFramePr>
            <a:graphicFrameLocks noGrp="1"/>
          </p:cNvGraphicFramePr>
          <p:nvPr>
            <p:extLst>
              <p:ext uri="{D42A27DB-BD31-4B8C-83A1-F6EECF244321}">
                <p14:modId xmlns:p14="http://schemas.microsoft.com/office/powerpoint/2010/main" val="2511277628"/>
              </p:ext>
            </p:extLst>
          </p:nvPr>
        </p:nvGraphicFramePr>
        <p:xfrm>
          <a:off x="990600" y="4398951"/>
          <a:ext cx="7661088" cy="370840"/>
        </p:xfrm>
        <a:graphic>
          <a:graphicData uri="http://schemas.openxmlformats.org/drawingml/2006/table">
            <a:tbl>
              <a:tblPr firstRow="1" bandRow="1">
                <a:tableStyleId>{5C22544A-7EE6-4342-B048-85BDC9FD1C3A}</a:tableStyleId>
              </a:tblPr>
              <a:tblGrid>
                <a:gridCol w="4460688">
                  <a:extLst>
                    <a:ext uri="{9D8B030D-6E8A-4147-A177-3AD203B41FA5}">
                      <a16:colId xmlns:a16="http://schemas.microsoft.com/office/drawing/2014/main" val="2811708834"/>
                    </a:ext>
                  </a:extLst>
                </a:gridCol>
                <a:gridCol w="1447800">
                  <a:extLst>
                    <a:ext uri="{9D8B030D-6E8A-4147-A177-3AD203B41FA5}">
                      <a16:colId xmlns:a16="http://schemas.microsoft.com/office/drawing/2014/main" val="1675284801"/>
                    </a:ext>
                  </a:extLst>
                </a:gridCol>
                <a:gridCol w="1752600">
                  <a:extLst>
                    <a:ext uri="{9D8B030D-6E8A-4147-A177-3AD203B41FA5}">
                      <a16:colId xmlns:a16="http://schemas.microsoft.com/office/drawing/2014/main" val="3388281907"/>
                    </a:ext>
                  </a:extLst>
                </a:gridCol>
              </a:tblGrid>
              <a:tr h="370840">
                <a:tc>
                  <a:txBody>
                    <a:bodyPr/>
                    <a:lstStyle/>
                    <a:p>
                      <a:r>
                        <a:rPr lang="en-CN" dirty="0"/>
                        <a:t>Account</a:t>
                      </a:r>
                    </a:p>
                  </a:txBody>
                  <a:tcPr>
                    <a:solidFill>
                      <a:srgbClr val="0070C0"/>
                    </a:solidFill>
                  </a:tcPr>
                </a:tc>
                <a:tc>
                  <a:txBody>
                    <a:bodyPr/>
                    <a:lstStyle/>
                    <a:p>
                      <a:pPr algn="ctr"/>
                      <a:r>
                        <a:rPr lang="en-CN" dirty="0"/>
                        <a:t>Debit </a:t>
                      </a:r>
                      <a:r>
                        <a:rPr lang="en-US" altLang="en-US" dirty="0">
                          <a:solidFill>
                            <a:srgbClr val="000000"/>
                          </a:solidFill>
                          <a:effectLst/>
                          <a:latin typeface="Liberation Sans" panose="020B0604020202020204" pitchFamily="34" charset="0"/>
                        </a:rPr>
                        <a:t>€</a:t>
                      </a:r>
                      <a:endParaRPr lang="en-CN" dirty="0"/>
                    </a:p>
                  </a:txBody>
                  <a:tcPr>
                    <a:solidFill>
                      <a:srgbClr val="0070C0"/>
                    </a:solidFill>
                  </a:tcPr>
                </a:tc>
                <a:tc>
                  <a:txBody>
                    <a:bodyPr/>
                    <a:lstStyle/>
                    <a:p>
                      <a:pPr algn="ctr"/>
                      <a:r>
                        <a:rPr lang="en-CN" dirty="0"/>
                        <a:t>Credit </a:t>
                      </a:r>
                      <a:r>
                        <a:rPr lang="en-US" altLang="en-US" dirty="0">
                          <a:solidFill>
                            <a:srgbClr val="000000"/>
                          </a:solidFill>
                          <a:effectLst/>
                          <a:latin typeface="Liberation Sans" panose="020B0604020202020204" pitchFamily="34" charset="0"/>
                        </a:rPr>
                        <a:t>€</a:t>
                      </a:r>
                      <a:endParaRPr lang="en-CN" dirty="0"/>
                    </a:p>
                  </a:txBody>
                  <a:tcPr>
                    <a:solidFill>
                      <a:srgbClr val="0070C0"/>
                    </a:solidFill>
                  </a:tcPr>
                </a:tc>
                <a:extLst>
                  <a:ext uri="{0D108BD9-81ED-4DB2-BD59-A6C34878D82A}">
                    <a16:rowId xmlns:a16="http://schemas.microsoft.com/office/drawing/2014/main" val="3884748712"/>
                  </a:ext>
                </a:extLst>
              </a:tr>
            </a:tbl>
          </a:graphicData>
        </a:graphic>
      </p:graphicFrame>
      <p:sp>
        <p:nvSpPr>
          <p:cNvPr id="3" name="TextBox 2">
            <a:extLst>
              <a:ext uri="{FF2B5EF4-FFF2-40B4-BE49-F238E27FC236}">
                <a16:creationId xmlns:a16="http://schemas.microsoft.com/office/drawing/2014/main" id="{97C1EAD7-7AE0-2D51-BDC2-049FDCF58869}"/>
              </a:ext>
            </a:extLst>
          </p:cNvPr>
          <p:cNvSpPr txBox="1"/>
          <p:nvPr/>
        </p:nvSpPr>
        <p:spPr>
          <a:xfrm>
            <a:off x="147918" y="4872352"/>
            <a:ext cx="762000" cy="923330"/>
          </a:xfrm>
          <a:prstGeom prst="rect">
            <a:avLst/>
          </a:prstGeom>
          <a:noFill/>
        </p:spPr>
        <p:txBody>
          <a:bodyPr wrap="square" rtlCol="0">
            <a:spAutoFit/>
          </a:bodyPr>
          <a:lstStyle/>
          <a:p>
            <a:r>
              <a:rPr lang="en-CN" dirty="0">
                <a:solidFill>
                  <a:srgbClr val="FF0000"/>
                </a:solidFill>
                <a:latin typeface="Century" panose="02040604050505020304" pitchFamily="18" charset="0"/>
              </a:rPr>
              <a:t>Dec</a:t>
            </a:r>
            <a:r>
              <a:rPr lang="zh-CN" altLang="en-US" dirty="0">
                <a:solidFill>
                  <a:srgbClr val="FF0000"/>
                </a:solidFill>
                <a:latin typeface="Century" panose="02040604050505020304" pitchFamily="18" charset="0"/>
              </a:rPr>
              <a:t> </a:t>
            </a:r>
            <a:r>
              <a:rPr lang="en-US" altLang="zh-CN" dirty="0">
                <a:solidFill>
                  <a:srgbClr val="FF0000"/>
                </a:solidFill>
                <a:latin typeface="Century" panose="02040604050505020304" pitchFamily="18" charset="0"/>
              </a:rPr>
              <a:t>31, 2019</a:t>
            </a:r>
            <a:endParaRPr lang="en-CN" dirty="0">
              <a:solidFill>
                <a:srgbClr val="FF0000"/>
              </a:solidFill>
              <a:latin typeface="Century" panose="02040604050505020304" pitchFamily="18" charset="0"/>
            </a:endParaRPr>
          </a:p>
        </p:txBody>
      </p:sp>
    </p:spTree>
    <p:extLst>
      <p:ext uri="{BB962C8B-B14F-4D97-AF65-F5344CB8AC3E}">
        <p14:creationId xmlns:p14="http://schemas.microsoft.com/office/powerpoint/2010/main" val="296465653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11406">
                                            <p:txEl>
                                              <p:pRg st="0" end="0"/>
                                            </p:txEl>
                                          </p:spTgt>
                                        </p:tgtEl>
                                        <p:attrNameLst>
                                          <p:attrName>style.visibility</p:attrName>
                                        </p:attrNameLst>
                                      </p:cBhvr>
                                      <p:to>
                                        <p:strVal val="visible"/>
                                      </p:to>
                                    </p:set>
                                    <p:animEffect transition="in" filter="wipe(left)">
                                      <p:cBhvr>
                                        <p:cTn id="7" dur="500"/>
                                        <p:tgtEl>
                                          <p:spTgt spid="12114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11406">
                                            <p:txEl>
                                              <p:pRg st="1" end="1"/>
                                            </p:txEl>
                                          </p:spTgt>
                                        </p:tgtEl>
                                        <p:attrNameLst>
                                          <p:attrName>style.visibility</p:attrName>
                                        </p:attrNameLst>
                                      </p:cBhvr>
                                      <p:to>
                                        <p:strVal val="visible"/>
                                      </p:to>
                                    </p:set>
                                    <p:animEffect transition="in" filter="wipe(left)">
                                      <p:cBhvr>
                                        <p:cTn id="12" dur="500"/>
                                        <p:tgtEl>
                                          <p:spTgt spid="121140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11406">
                                            <p:txEl>
                                              <p:pRg st="2" end="2"/>
                                            </p:txEl>
                                          </p:spTgt>
                                        </p:tgtEl>
                                        <p:attrNameLst>
                                          <p:attrName>style.visibility</p:attrName>
                                        </p:attrNameLst>
                                      </p:cBhvr>
                                      <p:to>
                                        <p:strVal val="visible"/>
                                      </p:to>
                                    </p:set>
                                    <p:animEffect transition="in" filter="wipe(left)">
                                      <p:cBhvr>
                                        <p:cTn id="17" dur="500"/>
                                        <p:tgtEl>
                                          <p:spTgt spid="1211406">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211406">
                                            <p:txEl>
                                              <p:pRg st="3" end="3"/>
                                            </p:txEl>
                                          </p:spTgt>
                                        </p:tgtEl>
                                        <p:attrNameLst>
                                          <p:attrName>style.visibility</p:attrName>
                                        </p:attrNameLst>
                                      </p:cBhvr>
                                      <p:to>
                                        <p:strVal val="visible"/>
                                      </p:to>
                                    </p:set>
                                    <p:animEffect transition="in" filter="wipe(left)">
                                      <p:cBhvr>
                                        <p:cTn id="20" dur="500"/>
                                        <p:tgtEl>
                                          <p:spTgt spid="12114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140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B351C2-048C-4B04-A0EB-F790EB779761}"/>
              </a:ext>
            </a:extLst>
          </p:cNvPr>
          <p:cNvSpPr txBox="1"/>
          <p:nvPr>
            <p:custDataLst>
              <p:tags r:id="rId2"/>
            </p:custDataLst>
          </p:nvPr>
        </p:nvSpPr>
        <p:spPr>
          <a:xfrm>
            <a:off x="914400" y="635001"/>
            <a:ext cx="7315200" cy="1785302"/>
          </a:xfrm>
          <a:prstGeom prst="rect">
            <a:avLst/>
          </a:prstGeom>
          <a:noFill/>
        </p:spPr>
        <p:txBody>
          <a:bodyPr vert="horz" wrap="square"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Quick Check #1</a:t>
            </a:r>
          </a:p>
          <a:p>
            <a:pPr algn="l"/>
            <a:endPar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Which of the following is </a:t>
            </a:r>
            <a:r>
              <a:rPr lang="en-US" sz="2600" b="0" dirty="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not true </a:t>
            </a:r>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of depreciation accounting? </a:t>
            </a:r>
          </a:p>
        </p:txBody>
      </p:sp>
      <p:sp>
        <p:nvSpPr>
          <p:cNvPr id="6" name="TextBox 5">
            <a:extLst>
              <a:ext uri="{FF2B5EF4-FFF2-40B4-BE49-F238E27FC236}">
                <a16:creationId xmlns:a16="http://schemas.microsoft.com/office/drawing/2014/main" id="{EB39DCBD-6BD2-4825-9690-B557A084A10E}"/>
              </a:ext>
            </a:extLst>
          </p:cNvPr>
          <p:cNvSpPr txBox="1"/>
          <p:nvPr>
            <p:custDataLst>
              <p:tags r:id="rId3"/>
            </p:custDataLst>
          </p:nvPr>
        </p:nvSpPr>
        <p:spPr>
          <a:xfrm>
            <a:off x="1828800" y="2590800"/>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Depreciation lowers the book value of the asset as it ages and its fair value declines.</a:t>
            </a:r>
          </a:p>
        </p:txBody>
      </p:sp>
      <p:sp>
        <p:nvSpPr>
          <p:cNvPr id="7" name="TextBox 6">
            <a:extLst>
              <a:ext uri="{FF2B5EF4-FFF2-40B4-BE49-F238E27FC236}">
                <a16:creationId xmlns:a16="http://schemas.microsoft.com/office/drawing/2014/main" id="{A136E9F2-8ECB-47DF-9651-2F1E35EF103C}"/>
              </a:ext>
            </a:extLst>
          </p:cNvPr>
          <p:cNvSpPr txBox="1"/>
          <p:nvPr>
            <p:custDataLst>
              <p:tags r:id="rId4"/>
            </p:custDataLst>
          </p:nvPr>
        </p:nvSpPr>
        <p:spPr>
          <a:xfrm>
            <a:off x="1828800" y="37004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Depreciation matches expenses against revenues over the periods which benefit from the asset’s use.</a:t>
            </a:r>
          </a:p>
        </p:txBody>
      </p:sp>
      <p:sp>
        <p:nvSpPr>
          <p:cNvPr id="8" name="TextBox 7">
            <a:extLst>
              <a:ext uri="{FF2B5EF4-FFF2-40B4-BE49-F238E27FC236}">
                <a16:creationId xmlns:a16="http://schemas.microsoft.com/office/drawing/2014/main" id="{5AE0730B-94D8-4817-A14B-222922A09C06}"/>
              </a:ext>
            </a:extLst>
          </p:cNvPr>
          <p:cNvSpPr txBox="1"/>
          <p:nvPr>
            <p:custDataLst>
              <p:tags r:id="rId5"/>
            </p:custDataLst>
          </p:nvPr>
        </p:nvSpPr>
        <p:spPr>
          <a:xfrm>
            <a:off x="1828800" y="46148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Depreciation is a process of cost allocation.</a:t>
            </a:r>
          </a:p>
        </p:txBody>
      </p:sp>
      <p:sp>
        <p:nvSpPr>
          <p:cNvPr id="9" name="TextBox 8">
            <a:extLst>
              <a:ext uri="{FF2B5EF4-FFF2-40B4-BE49-F238E27FC236}">
                <a16:creationId xmlns:a16="http://schemas.microsoft.com/office/drawing/2014/main" id="{9D257A7A-BD39-4F1E-9F3C-37F0D9AB6CC5}"/>
              </a:ext>
            </a:extLst>
          </p:cNvPr>
          <p:cNvSpPr txBox="1"/>
          <p:nvPr>
            <p:custDataLst>
              <p:tags r:id="rId6"/>
            </p:custDataLst>
          </p:nvPr>
        </p:nvSpPr>
        <p:spPr>
          <a:xfrm>
            <a:off x="1828800" y="54530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Tangible assets with limited lives are depreciated.</a:t>
            </a:r>
          </a:p>
        </p:txBody>
      </p:sp>
      <p:sp>
        <p:nvSpPr>
          <p:cNvPr id="10" name="Oval 9">
            <a:extLst>
              <a:ext uri="{FF2B5EF4-FFF2-40B4-BE49-F238E27FC236}">
                <a16:creationId xmlns:a16="http://schemas.microsoft.com/office/drawing/2014/main" id="{1B4612CB-C0AE-42E2-8F1C-3C53B0CA01BA}"/>
              </a:ext>
            </a:extLst>
          </p:cNvPr>
          <p:cNvSpPr>
            <a:spLocks noChangeAspect="1"/>
          </p:cNvSpPr>
          <p:nvPr>
            <p:custDataLst>
              <p:tags r:id="rId7"/>
            </p:custDataLst>
          </p:nvPr>
        </p:nvSpPr>
        <p:spPr bwMode="auto">
          <a:xfrm>
            <a:off x="1114425" y="2655093"/>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en-US" sz="1600" b="1" i="0" u="none" strike="noStrike" cap="none" normalizeH="0" baseline="0" dirty="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Oval 10">
            <a:extLst>
              <a:ext uri="{FF2B5EF4-FFF2-40B4-BE49-F238E27FC236}">
                <a16:creationId xmlns:a16="http://schemas.microsoft.com/office/drawing/2014/main" id="{4DAAB021-BF3E-48DE-A6B7-A190AE1BD0DA}"/>
              </a:ext>
            </a:extLst>
          </p:cNvPr>
          <p:cNvSpPr>
            <a:spLocks noChangeAspect="1"/>
          </p:cNvSpPr>
          <p:nvPr>
            <p:custDataLst>
              <p:tags r:id="rId8"/>
            </p:custDataLst>
          </p:nvPr>
        </p:nvSpPr>
        <p:spPr bwMode="auto">
          <a:xfrm>
            <a:off x="1114425" y="3764755"/>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en-US" sz="1600" b="1" i="0" u="none" strike="noStrike" cap="none" normalizeH="0" baseline="0" dirty="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Oval 11">
            <a:extLst>
              <a:ext uri="{FF2B5EF4-FFF2-40B4-BE49-F238E27FC236}">
                <a16:creationId xmlns:a16="http://schemas.microsoft.com/office/drawing/2014/main" id="{A619DF5F-521C-4E72-A155-688C8D3DE976}"/>
              </a:ext>
            </a:extLst>
          </p:cNvPr>
          <p:cNvSpPr>
            <a:spLocks noChangeAspect="1"/>
          </p:cNvSpPr>
          <p:nvPr>
            <p:custDataLst>
              <p:tags r:id="rId9"/>
            </p:custDataLst>
          </p:nvPr>
        </p:nvSpPr>
        <p:spPr bwMode="auto">
          <a:xfrm>
            <a:off x="1114425" y="4679155"/>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en-US" sz="1600" b="1" i="0" u="none" strike="noStrike" cap="none" normalizeH="0" baseline="0" dirty="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Oval 12">
            <a:extLst>
              <a:ext uri="{FF2B5EF4-FFF2-40B4-BE49-F238E27FC236}">
                <a16:creationId xmlns:a16="http://schemas.microsoft.com/office/drawing/2014/main" id="{B3BA2B85-0C48-4D85-955C-7A2037CFD03A}"/>
              </a:ext>
            </a:extLst>
          </p:cNvPr>
          <p:cNvSpPr>
            <a:spLocks noChangeAspect="1"/>
          </p:cNvSpPr>
          <p:nvPr>
            <p:custDataLst>
              <p:tags r:id="rId10"/>
            </p:custDataLst>
          </p:nvPr>
        </p:nvSpPr>
        <p:spPr bwMode="auto">
          <a:xfrm>
            <a:off x="1114425" y="5517355"/>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en-US" sz="1600" b="1" i="0" u="none" strike="noStrike" cap="none" normalizeH="0" baseline="0" dirty="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Rectangle: Rounded Corners 13">
            <a:extLst>
              <a:ext uri="{FF2B5EF4-FFF2-40B4-BE49-F238E27FC236}">
                <a16:creationId xmlns:a16="http://schemas.microsoft.com/office/drawing/2014/main" id="{CB9B752C-C476-4632-93A0-98F90216BE57}"/>
              </a:ext>
            </a:extLst>
          </p:cNvPr>
          <p:cNvSpPr/>
          <p:nvPr>
            <p:custDataLst>
              <p:tags r:id="rId11"/>
            </p:custDataLst>
          </p:nvPr>
        </p:nvSpPr>
        <p:spPr bwMode="auto">
          <a:xfrm>
            <a:off x="6172200" y="6215063"/>
            <a:ext cx="1543050" cy="411480"/>
          </a:xfrm>
          <a:prstGeom prst="roundRect">
            <a:avLst/>
          </a:prstGeom>
          <a:solidFill>
            <a:srgbClr val="808080"/>
          </a:solidFill>
          <a:ln w="38100" cap="sq"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Submit</a:t>
            </a:r>
          </a:p>
        </p:txBody>
      </p:sp>
      <p:grpSp>
        <p:nvGrpSpPr>
          <p:cNvPr id="19" name="Group 18">
            <a:extLst>
              <a:ext uri="{FF2B5EF4-FFF2-40B4-BE49-F238E27FC236}">
                <a16:creationId xmlns:a16="http://schemas.microsoft.com/office/drawing/2014/main" id="{59F9CDA5-35D4-466F-9F9D-AC4021E93B0C}"/>
              </a:ext>
            </a:extLst>
          </p:cNvPr>
          <p:cNvGrpSpPr/>
          <p:nvPr>
            <p:custDataLst>
              <p:tags r:id="rId12"/>
            </p:custDataLst>
          </p:nvPr>
        </p:nvGrpSpPr>
        <p:grpSpPr>
          <a:xfrm>
            <a:off x="0" y="0"/>
            <a:ext cx="9144000" cy="635000"/>
            <a:chOff x="0" y="0"/>
            <a:chExt cx="9144000" cy="635000"/>
          </a:xfrm>
        </p:grpSpPr>
        <p:sp>
          <p:nvSpPr>
            <p:cNvPr id="15" name="TitleBackground">
              <a:extLst>
                <a:ext uri="{FF2B5EF4-FFF2-40B4-BE49-F238E27FC236}">
                  <a16:creationId xmlns:a16="http://schemas.microsoft.com/office/drawing/2014/main" id="{B6A8D3B4-6405-45B4-9385-64BD0EEFF2B4}"/>
                </a:ext>
              </a:extLst>
            </p:cNvPr>
            <p:cNvSpPr/>
            <p:nvPr>
              <p:custDataLst>
                <p:tags r:id="rId15"/>
              </p:custDataLst>
            </p:nvPr>
          </p:nvSpPr>
          <p:spPr bwMode="auto">
            <a:xfrm>
              <a:off x="0" y="0"/>
              <a:ext cx="9144000" cy="635000"/>
            </a:xfrm>
            <a:prstGeom prst="rect">
              <a:avLst/>
            </a:prstGeom>
            <a:solidFill>
              <a:srgbClr val="F6F7F8"/>
            </a:solidFill>
            <a:ln w="28575" cap="sq" cmpd="sng" algn="ctr">
              <a:noFill/>
              <a:prstDash val="solid"/>
              <a:round/>
              <a:headEnd type="none" w="med" len="med"/>
              <a:tailEnd type="none" w="med" len="med"/>
            </a:ln>
            <a:effectLst/>
            <a:extLst>
              <a:ext uri="{91240B29-F687-4F45-9708-019B960494DF}">
                <a14:hiddenLine xmlns:a14="http://schemas.microsoft.com/office/drawing/2010/main" w="28575" cap="sq" cmpd="sng" algn="ctr">
                  <a:solidFill>
                    <a:srgbClr val="8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
          <p:nvSpPr>
            <p:cNvPr id="16" name="ColorBlock">
              <a:extLst>
                <a:ext uri="{FF2B5EF4-FFF2-40B4-BE49-F238E27FC236}">
                  <a16:creationId xmlns:a16="http://schemas.microsoft.com/office/drawing/2014/main" id="{4FFE3E5B-32E9-4758-AEED-D4BDF42CEEC6}"/>
                </a:ext>
              </a:extLst>
            </p:cNvPr>
            <p:cNvSpPr/>
            <p:nvPr>
              <p:custDataLst>
                <p:tags r:id="rId16"/>
              </p:custDataLst>
            </p:nvPr>
          </p:nvSpPr>
          <p:spPr bwMode="auto">
            <a:xfrm>
              <a:off x="0" y="0"/>
              <a:ext cx="190500" cy="635000"/>
            </a:xfrm>
            <a:prstGeom prst="rect">
              <a:avLst/>
            </a:prstGeom>
            <a:solidFill>
              <a:srgbClr val="639EF4"/>
            </a:solidFill>
            <a:ln w="28575" cap="sq" cmpd="sng" algn="ctr">
              <a:noFill/>
              <a:prstDash val="solid"/>
              <a:round/>
              <a:headEnd type="none" w="med" len="med"/>
              <a:tailEnd type="none" w="med" len="med"/>
            </a:ln>
            <a:effectLst/>
            <a:extLst>
              <a:ext uri="{91240B29-F687-4F45-9708-019B960494DF}">
                <a14:hiddenLine xmlns:a14="http://schemas.microsoft.com/office/drawing/2010/main" w="28575" cap="sq" cmpd="sng" algn="ctr">
                  <a:solidFill>
                    <a:srgbClr val="8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
          <p:nvSpPr>
            <p:cNvPr id="17" name="TypeText">
              <a:extLst>
                <a:ext uri="{FF2B5EF4-FFF2-40B4-BE49-F238E27FC236}">
                  <a16:creationId xmlns:a16="http://schemas.microsoft.com/office/drawing/2014/main" id="{7D3D879C-6089-4C69-BF9F-0CC744DB5C1B}"/>
                </a:ext>
              </a:extLst>
            </p:cNvPr>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pPr algn="l"/>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a:extLst>
                <a:ext uri="{FF2B5EF4-FFF2-40B4-BE49-F238E27FC236}">
                  <a16:creationId xmlns:a16="http://schemas.microsoft.com/office/drawing/2014/main" id="{103BB22C-4BAA-4B36-B9A3-AE3BE33DE4AF}"/>
                </a:ext>
              </a:extLst>
            </p:cNvPr>
            <p:cNvSpPr txBox="1"/>
            <p:nvPr>
              <p:custDataLst>
                <p:tags r:id="rId18"/>
              </p:custDataLst>
            </p:nvPr>
          </p:nvSpPr>
          <p:spPr>
            <a:xfrm>
              <a:off x="1190943"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20" name="TextBox 19">
            <a:extLst>
              <a:ext uri="{FF2B5EF4-FFF2-40B4-BE49-F238E27FC236}">
                <a16:creationId xmlns:a16="http://schemas.microsoft.com/office/drawing/2014/main" id="{C6A3AFFB-14AD-E721-1D85-BE6F8302BFF0}"/>
              </a:ext>
            </a:extLst>
          </p:cNvPr>
          <p:cNvSpPr txBox="1"/>
          <p:nvPr>
            <p:custDataLst>
              <p:tags r:id="rId13"/>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pPr algn="l"/>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en-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4" name="Picture 3">
            <a:extLst>
              <a:ext uri="{FF2B5EF4-FFF2-40B4-BE49-F238E27FC236}">
                <a16:creationId xmlns:a16="http://schemas.microsoft.com/office/drawing/2014/main" id="{8DD394B7-0B80-4C78-B8E3-EC73DC6118CA}"/>
              </a:ext>
            </a:extLst>
          </p:cNvPr>
          <p:cNvPicPr>
            <a:picLocks/>
          </p:cNvPicPr>
          <p:nvPr>
            <p:custDataLst>
              <p:tags r:id="rId14"/>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983611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71395" y="2770369"/>
            <a:ext cx="8001209" cy="1725431"/>
          </a:xfrm>
          <a:prstGeom prst="rect">
            <a:avLst/>
          </a:prstGeom>
        </p:spPr>
      </p:pic>
      <p:sp>
        <p:nvSpPr>
          <p:cNvPr id="1213444" name="Text Box 4"/>
          <p:cNvSpPr txBox="1">
            <a:spLocks noChangeArrowheads="1"/>
          </p:cNvSpPr>
          <p:nvPr/>
        </p:nvSpPr>
        <p:spPr bwMode="auto">
          <a:xfrm>
            <a:off x="609600" y="1371600"/>
            <a:ext cx="7696200" cy="13042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itchFamily="18" charset="0"/>
              </a:defRPr>
            </a:lvl1pPr>
            <a:lvl2pPr marL="571500" indent="-40005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30000"/>
              </a:spcBef>
              <a:buSzPct val="80000"/>
            </a:pPr>
            <a:r>
              <a:rPr lang="en-US" altLang="en-US" sz="2100" dirty="0">
                <a:effectLst/>
                <a:latin typeface="Liberation Sans" panose="020B0604020202020204" pitchFamily="34" charset="0"/>
              </a:rPr>
              <a:t>Illustration:</a:t>
            </a:r>
            <a:r>
              <a:rPr lang="en-US" altLang="en-US" sz="2100" b="0" dirty="0">
                <a:effectLst/>
                <a:latin typeface="Liberation Sans" panose="020B0604020202020204" pitchFamily="34" charset="0"/>
              </a:rPr>
              <a:t>  Tan Group purchases equipment on January 1, 2019, for HK$300,000, useful life of three years, and no residual value. </a:t>
            </a:r>
          </a:p>
        </p:txBody>
      </p:sp>
      <p:sp>
        <p:nvSpPr>
          <p:cNvPr id="1213450" name="Rectangle 10"/>
          <p:cNvSpPr>
            <a:spLocks noChangeArrowheads="1"/>
          </p:cNvSpPr>
          <p:nvPr/>
        </p:nvSpPr>
        <p:spPr bwMode="auto">
          <a:xfrm>
            <a:off x="609600" y="4625099"/>
            <a:ext cx="8077200" cy="8605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indent="-40005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30000"/>
              </a:spcBef>
              <a:buSzPct val="80000"/>
            </a:pPr>
            <a:r>
              <a:rPr lang="en-US" altLang="en-US" sz="2100" b="0" dirty="0">
                <a:solidFill>
                  <a:srgbClr val="000000"/>
                </a:solidFill>
                <a:effectLst/>
                <a:latin typeface="Liberation Sans" panose="020B0604020202020204" pitchFamily="34" charset="0"/>
              </a:rPr>
              <a:t>At </a:t>
            </a:r>
            <a:r>
              <a:rPr lang="en-US" altLang="en-US" sz="2100" b="0" dirty="0">
                <a:solidFill>
                  <a:srgbClr val="FF0000"/>
                </a:solidFill>
                <a:effectLst/>
                <a:latin typeface="Liberation Sans" panose="020B0604020202020204" pitchFamily="34" charset="0"/>
              </a:rPr>
              <a:t>December 31, 2019</a:t>
            </a:r>
            <a:r>
              <a:rPr lang="en-US" altLang="en-US" sz="2100" b="0" dirty="0">
                <a:solidFill>
                  <a:srgbClr val="000000"/>
                </a:solidFill>
                <a:effectLst/>
                <a:latin typeface="Liberation Sans" panose="020B0604020202020204" pitchFamily="34" charset="0"/>
              </a:rPr>
              <a:t>, Tan records an impairment loss of HK$20,000. </a:t>
            </a:r>
          </a:p>
        </p:txBody>
      </p:sp>
      <p:sp>
        <p:nvSpPr>
          <p:cNvPr id="1213451" name="Rectangle 11"/>
          <p:cNvSpPr>
            <a:spLocks noChangeArrowheads="1"/>
          </p:cNvSpPr>
          <p:nvPr/>
        </p:nvSpPr>
        <p:spPr bwMode="auto">
          <a:xfrm>
            <a:off x="840441" y="5510502"/>
            <a:ext cx="7467600"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lgn="l">
              <a:lnSpc>
                <a:spcPts val="2400"/>
              </a:lnSpc>
              <a:spcBef>
                <a:spcPts val="0"/>
              </a:spcBef>
              <a:spcAft>
                <a:spcPts val="0"/>
              </a:spcAft>
              <a:buSzPct val="80000"/>
              <a:tabLst>
                <a:tab pos="5772150" algn="r"/>
                <a:tab pos="7143750" algn="r"/>
              </a:tabLst>
            </a:pPr>
            <a:r>
              <a:rPr lang="en-US" altLang="en-US" sz="2100" b="0" dirty="0">
                <a:latin typeface="Liberation Sans" panose="020B0604020202020204" pitchFamily="34" charset="0"/>
              </a:rPr>
              <a:t>Loss on Impairment 	20,000</a:t>
            </a:r>
          </a:p>
          <a:p>
            <a:pPr marL="457200" indent="-457200" algn="l">
              <a:lnSpc>
                <a:spcPts val="2400"/>
              </a:lnSpc>
              <a:spcBef>
                <a:spcPts val="0"/>
              </a:spcBef>
              <a:spcAft>
                <a:spcPts val="0"/>
              </a:spcAft>
              <a:buSzPct val="80000"/>
              <a:tabLst>
                <a:tab pos="5772150" algn="r"/>
                <a:tab pos="7143750" algn="r"/>
              </a:tabLst>
            </a:pPr>
            <a:r>
              <a:rPr lang="en-US" altLang="en-US" sz="2400" dirty="0" err="1"/>
              <a:t>资产减值损失</a:t>
            </a:r>
            <a:r>
              <a:rPr lang="en-US" altLang="zh-CN" sz="2400" dirty="0"/>
              <a:t>——</a:t>
            </a:r>
            <a:r>
              <a:rPr lang="zh-CN" altLang="en-US" sz="2400" dirty="0"/>
              <a:t>固定资产减值损失</a:t>
            </a:r>
            <a:endParaRPr lang="en-US" altLang="en-US" sz="2100" b="0" dirty="0">
              <a:latin typeface="Liberation Sans" panose="020B0604020202020204" pitchFamily="34" charset="0"/>
            </a:endParaRPr>
          </a:p>
          <a:p>
            <a:pPr marL="457200" indent="-457200" algn="l">
              <a:lnSpc>
                <a:spcPts val="2400"/>
              </a:lnSpc>
              <a:spcBef>
                <a:spcPts val="0"/>
              </a:spcBef>
              <a:spcAft>
                <a:spcPts val="0"/>
              </a:spcAft>
              <a:buSzPct val="80000"/>
              <a:tabLst>
                <a:tab pos="5772150" algn="r"/>
                <a:tab pos="7143750" algn="r"/>
              </a:tabLst>
            </a:pPr>
            <a:r>
              <a:rPr lang="en-US" altLang="en-US" sz="2100" b="0" dirty="0">
                <a:latin typeface="Liberation Sans" panose="020B0604020202020204" pitchFamily="34" charset="0"/>
              </a:rPr>
              <a:t>	Accumulated Depreciation—Equipment		20,000</a:t>
            </a:r>
          </a:p>
          <a:p>
            <a:pPr marL="914400" lvl="1" indent="-457200" algn="l">
              <a:lnSpc>
                <a:spcPts val="2400"/>
              </a:lnSpc>
              <a:spcBef>
                <a:spcPts val="0"/>
              </a:spcBef>
              <a:spcAft>
                <a:spcPts val="0"/>
              </a:spcAft>
              <a:buSzPct val="80000"/>
              <a:tabLst>
                <a:tab pos="5772150" algn="r"/>
                <a:tab pos="7143750" algn="r"/>
              </a:tabLst>
            </a:pPr>
            <a:r>
              <a:rPr lang="en-US" altLang="en-US" sz="2400" dirty="0" err="1"/>
              <a:t>固定资产减值准备</a:t>
            </a:r>
            <a:endParaRPr lang="en-US" altLang="en-US" sz="2400" dirty="0"/>
          </a:p>
        </p:txBody>
      </p:sp>
      <p:sp>
        <p:nvSpPr>
          <p:cNvPr id="10"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1" name="Rectangle 2"/>
          <p:cNvSpPr txBox="1">
            <a:spLocks noChangeArrowheads="1"/>
          </p:cNvSpPr>
          <p:nvPr/>
        </p:nvSpPr>
        <p:spPr bwMode="auto">
          <a:xfrm>
            <a:off x="381000" y="381000"/>
            <a:ext cx="84582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algn="l"/>
            <a:r>
              <a:rPr lang="en-US" sz="3200" i="0" kern="1200" dirty="0">
                <a:solidFill>
                  <a:srgbClr val="CC0000"/>
                </a:solidFill>
                <a:effectLst/>
                <a:latin typeface="Liberation Sans" panose="020B0604020202020204" pitchFamily="34" charset="0"/>
                <a:ea typeface="+mn-ea"/>
                <a:cs typeface="+mn-cs"/>
              </a:rPr>
              <a:t>Reversal of Impairment Loss</a:t>
            </a:r>
            <a:r>
              <a:rPr lang="zh-CN" altLang="en-US" sz="3200" i="0" kern="1200" dirty="0">
                <a:solidFill>
                  <a:srgbClr val="CC0000"/>
                </a:solidFill>
                <a:effectLst/>
                <a:latin typeface="Liberation Sans" panose="020B0604020202020204" pitchFamily="34" charset="0"/>
                <a:ea typeface="+mn-ea"/>
                <a:cs typeface="+mn-cs"/>
              </a:rPr>
              <a:t> 减值损失转回</a:t>
            </a:r>
            <a:endParaRPr lang="en-US" sz="3200" i="0" kern="1200" dirty="0">
              <a:solidFill>
                <a:srgbClr val="CC0000"/>
              </a:solidFill>
              <a:effectLst/>
              <a:latin typeface="Liberation Sans" panose="020B0604020202020204" pitchFamily="34" charset="0"/>
              <a:ea typeface="+mn-ea"/>
              <a:cs typeface="+mn-cs"/>
            </a:endParaRPr>
          </a:p>
        </p:txBody>
      </p:sp>
      <p:sp>
        <p:nvSpPr>
          <p:cNvPr id="8"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3</a:t>
            </a:r>
          </a:p>
        </p:txBody>
      </p:sp>
    </p:spTree>
    <p:extLst>
      <p:ext uri="{BB962C8B-B14F-4D97-AF65-F5344CB8AC3E}">
        <p14:creationId xmlns:p14="http://schemas.microsoft.com/office/powerpoint/2010/main" val="1030386484"/>
      </p:ext>
    </p:extLst>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20382" y="2438400"/>
            <a:ext cx="7903235" cy="1349864"/>
          </a:xfrm>
          <a:prstGeom prst="rect">
            <a:avLst/>
          </a:prstGeom>
        </p:spPr>
      </p:pic>
      <p:sp>
        <p:nvSpPr>
          <p:cNvPr id="1215492" name="Text Box 4"/>
          <p:cNvSpPr txBox="1">
            <a:spLocks noChangeArrowheads="1"/>
          </p:cNvSpPr>
          <p:nvPr/>
        </p:nvSpPr>
        <p:spPr bwMode="auto">
          <a:xfrm>
            <a:off x="609600" y="1371600"/>
            <a:ext cx="8077200" cy="85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indent="-40005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30000"/>
              </a:spcBef>
              <a:buSzPct val="80000"/>
            </a:pPr>
            <a:r>
              <a:rPr lang="en-US" altLang="en-US" sz="2100" b="0" dirty="0">
                <a:solidFill>
                  <a:srgbClr val="000000"/>
                </a:solidFill>
                <a:effectLst/>
                <a:latin typeface="Liberation Sans" panose="020B0604020202020204" pitchFamily="34" charset="0"/>
              </a:rPr>
              <a:t>Depreciation expense and related carrying amount after the impairment.</a:t>
            </a:r>
          </a:p>
        </p:txBody>
      </p:sp>
      <p:sp>
        <p:nvSpPr>
          <p:cNvPr id="1215495" name="Rectangle 7"/>
          <p:cNvSpPr>
            <a:spLocks noChangeArrowheads="1"/>
          </p:cNvSpPr>
          <p:nvPr/>
        </p:nvSpPr>
        <p:spPr bwMode="auto">
          <a:xfrm>
            <a:off x="609600" y="4015499"/>
            <a:ext cx="8077200" cy="8605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indent="-40005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30000"/>
              </a:spcBef>
              <a:buSzPct val="80000"/>
            </a:pPr>
            <a:r>
              <a:rPr lang="en-US" altLang="en-US" sz="2100" b="0" dirty="0">
                <a:solidFill>
                  <a:srgbClr val="000000"/>
                </a:solidFill>
                <a:effectLst/>
                <a:latin typeface="Liberation Sans" panose="020B0604020202020204" pitchFamily="34" charset="0"/>
              </a:rPr>
              <a:t>At the </a:t>
            </a:r>
            <a:r>
              <a:rPr lang="en-US" altLang="en-US" sz="2100" b="0" dirty="0">
                <a:solidFill>
                  <a:srgbClr val="FF0000"/>
                </a:solidFill>
                <a:effectLst/>
                <a:latin typeface="Liberation Sans" panose="020B0604020202020204" pitchFamily="34" charset="0"/>
              </a:rPr>
              <a:t>end of 2020</a:t>
            </a:r>
            <a:r>
              <a:rPr lang="en-US" altLang="en-US" sz="2100" b="0" dirty="0">
                <a:solidFill>
                  <a:srgbClr val="000000"/>
                </a:solidFill>
                <a:effectLst/>
                <a:latin typeface="Liberation Sans" panose="020B0604020202020204" pitchFamily="34" charset="0"/>
              </a:rPr>
              <a:t>, Tan determines that the recoverable amount of the equipment is HK$96,000. Tan reverses the impairment loss.</a:t>
            </a:r>
          </a:p>
        </p:txBody>
      </p:sp>
      <p:sp>
        <p:nvSpPr>
          <p:cNvPr id="1215496" name="Rectangle 8"/>
          <p:cNvSpPr>
            <a:spLocks noChangeArrowheads="1"/>
          </p:cNvSpPr>
          <p:nvPr/>
        </p:nvSpPr>
        <p:spPr bwMode="auto">
          <a:xfrm>
            <a:off x="838199" y="5140246"/>
            <a:ext cx="7467600" cy="1354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lgn="l">
              <a:spcBef>
                <a:spcPts val="0"/>
              </a:spcBef>
              <a:spcAft>
                <a:spcPts val="0"/>
              </a:spcAft>
              <a:buSzPct val="80000"/>
              <a:tabLst>
                <a:tab pos="5772150" algn="r"/>
                <a:tab pos="7143750" algn="r"/>
              </a:tabLst>
            </a:pPr>
            <a:r>
              <a:rPr lang="en-US" altLang="en-US" sz="2100" b="0" dirty="0">
                <a:latin typeface="Liberation Sans" panose="020B0604020202020204" pitchFamily="34" charset="0"/>
              </a:rPr>
              <a:t>Accumulated Depreciation—Equipment	6,000</a:t>
            </a:r>
          </a:p>
          <a:p>
            <a:pPr marL="457200" indent="-457200" algn="l">
              <a:spcBef>
                <a:spcPts val="0"/>
              </a:spcBef>
              <a:spcAft>
                <a:spcPts val="0"/>
              </a:spcAft>
              <a:buSzPct val="80000"/>
              <a:tabLst>
                <a:tab pos="5772150" algn="r"/>
                <a:tab pos="7143750" algn="r"/>
              </a:tabLst>
            </a:pPr>
            <a:r>
              <a:rPr lang="en-US" altLang="en-US" sz="2000" dirty="0" err="1"/>
              <a:t>固定资产减值准备</a:t>
            </a:r>
            <a:endParaRPr lang="en-US" altLang="en-US" sz="2100" b="0" dirty="0">
              <a:latin typeface="Liberation Sans" panose="020B0604020202020204" pitchFamily="34" charset="0"/>
            </a:endParaRPr>
          </a:p>
          <a:p>
            <a:pPr marL="457200" indent="-457200" algn="l">
              <a:spcBef>
                <a:spcPts val="0"/>
              </a:spcBef>
              <a:spcAft>
                <a:spcPts val="0"/>
              </a:spcAft>
              <a:buSzPct val="80000"/>
              <a:tabLst>
                <a:tab pos="5772150" algn="r"/>
                <a:tab pos="7143750" algn="r"/>
              </a:tabLst>
            </a:pPr>
            <a:r>
              <a:rPr lang="en-US" altLang="en-US" sz="2100" b="0" dirty="0">
                <a:latin typeface="Liberation Sans" panose="020B0604020202020204" pitchFamily="34" charset="0"/>
              </a:rPr>
              <a:t>	Recovery of Impairment Loss 		6,000</a:t>
            </a:r>
          </a:p>
          <a:p>
            <a:pPr marL="914400" lvl="1" indent="-457200" algn="l">
              <a:spcBef>
                <a:spcPts val="0"/>
              </a:spcBef>
              <a:spcAft>
                <a:spcPts val="0"/>
              </a:spcAft>
              <a:buSzPct val="80000"/>
              <a:tabLst>
                <a:tab pos="5772150" algn="r"/>
                <a:tab pos="7143750" algn="r"/>
              </a:tabLst>
            </a:pPr>
            <a:r>
              <a:rPr lang="en-US" altLang="en-US" sz="2000" dirty="0" err="1"/>
              <a:t>资产减值损失</a:t>
            </a:r>
            <a:r>
              <a:rPr lang="en-US" altLang="zh-CN" sz="2000" dirty="0"/>
              <a:t>——</a:t>
            </a:r>
            <a:r>
              <a:rPr lang="zh-CN" altLang="en-US" sz="2000" dirty="0"/>
              <a:t>固定资产减值损失</a:t>
            </a:r>
            <a:endParaRPr lang="en-US" altLang="en-US" sz="2000" b="0" dirty="0">
              <a:latin typeface="Liberation Sans" panose="020B0604020202020204" pitchFamily="34" charset="0"/>
            </a:endParaRPr>
          </a:p>
        </p:txBody>
      </p:sp>
      <p:sp>
        <p:nvSpPr>
          <p:cNvPr id="10"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1" name="Rectangle 2"/>
          <p:cNvSpPr txBox="1">
            <a:spLocks noChangeArrowheads="1"/>
          </p:cNvSpPr>
          <p:nvPr/>
        </p:nvSpPr>
        <p:spPr bwMode="auto">
          <a:xfrm>
            <a:off x="609600" y="381000"/>
            <a:ext cx="8229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algn="l"/>
            <a:r>
              <a:rPr lang="en-US" sz="3200" i="0" kern="1200" dirty="0">
                <a:solidFill>
                  <a:srgbClr val="CC0000"/>
                </a:solidFill>
                <a:effectLst/>
                <a:latin typeface="Liberation Sans" panose="020B0604020202020204" pitchFamily="34" charset="0"/>
                <a:ea typeface="+mn-ea"/>
                <a:cs typeface="+mn-cs"/>
              </a:rPr>
              <a:t>Reversal of Impairment Loss</a:t>
            </a:r>
          </a:p>
        </p:txBody>
      </p:sp>
      <p:sp>
        <p:nvSpPr>
          <p:cNvPr id="8"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3</a:t>
            </a:r>
          </a:p>
        </p:txBody>
      </p:sp>
      <p:graphicFrame>
        <p:nvGraphicFramePr>
          <p:cNvPr id="3" name="Table 2">
            <a:extLst>
              <a:ext uri="{FF2B5EF4-FFF2-40B4-BE49-F238E27FC236}">
                <a16:creationId xmlns:a16="http://schemas.microsoft.com/office/drawing/2014/main" id="{B4D9B9C9-E64F-A5D9-B903-F3B6099C86D4}"/>
              </a:ext>
            </a:extLst>
          </p:cNvPr>
          <p:cNvGraphicFramePr>
            <a:graphicFrameLocks noGrp="1"/>
          </p:cNvGraphicFramePr>
          <p:nvPr>
            <p:extLst>
              <p:ext uri="{D42A27DB-BD31-4B8C-83A1-F6EECF244321}">
                <p14:modId xmlns:p14="http://schemas.microsoft.com/office/powerpoint/2010/main" val="2316759684"/>
              </p:ext>
            </p:extLst>
          </p:nvPr>
        </p:nvGraphicFramePr>
        <p:xfrm>
          <a:off x="987612" y="4845143"/>
          <a:ext cx="7661088" cy="370840"/>
        </p:xfrm>
        <a:graphic>
          <a:graphicData uri="http://schemas.openxmlformats.org/drawingml/2006/table">
            <a:tbl>
              <a:tblPr firstRow="1" bandRow="1">
                <a:tableStyleId>{5C22544A-7EE6-4342-B048-85BDC9FD1C3A}</a:tableStyleId>
              </a:tblPr>
              <a:tblGrid>
                <a:gridCol w="4460688">
                  <a:extLst>
                    <a:ext uri="{9D8B030D-6E8A-4147-A177-3AD203B41FA5}">
                      <a16:colId xmlns:a16="http://schemas.microsoft.com/office/drawing/2014/main" val="2811708834"/>
                    </a:ext>
                  </a:extLst>
                </a:gridCol>
                <a:gridCol w="1447800">
                  <a:extLst>
                    <a:ext uri="{9D8B030D-6E8A-4147-A177-3AD203B41FA5}">
                      <a16:colId xmlns:a16="http://schemas.microsoft.com/office/drawing/2014/main" val="1675284801"/>
                    </a:ext>
                  </a:extLst>
                </a:gridCol>
                <a:gridCol w="1752600">
                  <a:extLst>
                    <a:ext uri="{9D8B030D-6E8A-4147-A177-3AD203B41FA5}">
                      <a16:colId xmlns:a16="http://schemas.microsoft.com/office/drawing/2014/main" val="3388281907"/>
                    </a:ext>
                  </a:extLst>
                </a:gridCol>
              </a:tblGrid>
              <a:tr h="370840">
                <a:tc>
                  <a:txBody>
                    <a:bodyPr/>
                    <a:lstStyle/>
                    <a:p>
                      <a:r>
                        <a:rPr lang="en-CN" dirty="0"/>
                        <a:t>Account</a:t>
                      </a:r>
                    </a:p>
                  </a:txBody>
                  <a:tcPr>
                    <a:solidFill>
                      <a:srgbClr val="0070C0"/>
                    </a:solidFill>
                  </a:tcPr>
                </a:tc>
                <a:tc>
                  <a:txBody>
                    <a:bodyPr/>
                    <a:lstStyle/>
                    <a:p>
                      <a:pPr algn="ctr"/>
                      <a:r>
                        <a:rPr lang="en-CN" dirty="0"/>
                        <a:t>Debit </a:t>
                      </a:r>
                      <a:r>
                        <a:rPr lang="en-US" altLang="en-US" sz="1800" b="0" dirty="0">
                          <a:solidFill>
                            <a:srgbClr val="000000"/>
                          </a:solidFill>
                          <a:effectLst/>
                          <a:latin typeface="Liberation Sans" panose="020B0604020202020204" pitchFamily="34" charset="0"/>
                        </a:rPr>
                        <a:t>$</a:t>
                      </a:r>
                      <a:endParaRPr lang="en-CN" dirty="0"/>
                    </a:p>
                  </a:txBody>
                  <a:tcPr>
                    <a:solidFill>
                      <a:srgbClr val="0070C0"/>
                    </a:solidFill>
                  </a:tcPr>
                </a:tc>
                <a:tc>
                  <a:txBody>
                    <a:bodyPr/>
                    <a:lstStyle/>
                    <a:p>
                      <a:pPr algn="ctr"/>
                      <a:r>
                        <a:rPr lang="en-CN" dirty="0"/>
                        <a:t>Credit </a:t>
                      </a:r>
                      <a:r>
                        <a:rPr lang="en-US" altLang="en-US" sz="1800" b="0" dirty="0">
                          <a:solidFill>
                            <a:srgbClr val="000000"/>
                          </a:solidFill>
                          <a:effectLst/>
                          <a:latin typeface="Liberation Sans" panose="020B0604020202020204" pitchFamily="34" charset="0"/>
                        </a:rPr>
                        <a:t>$</a:t>
                      </a:r>
                      <a:endParaRPr lang="en-CN" dirty="0"/>
                    </a:p>
                  </a:txBody>
                  <a:tcPr>
                    <a:solidFill>
                      <a:srgbClr val="0070C0"/>
                    </a:solidFill>
                  </a:tcPr>
                </a:tc>
                <a:extLst>
                  <a:ext uri="{0D108BD9-81ED-4DB2-BD59-A6C34878D82A}">
                    <a16:rowId xmlns:a16="http://schemas.microsoft.com/office/drawing/2014/main" val="3884748712"/>
                  </a:ext>
                </a:extLst>
              </a:tr>
            </a:tbl>
          </a:graphicData>
        </a:graphic>
      </p:graphicFrame>
    </p:spTree>
    <p:extLst>
      <p:ext uri="{BB962C8B-B14F-4D97-AF65-F5344CB8AC3E}">
        <p14:creationId xmlns:p14="http://schemas.microsoft.com/office/powerpoint/2010/main" val="111482851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15496">
                                            <p:txEl>
                                              <p:pRg st="0" end="0"/>
                                            </p:txEl>
                                          </p:spTgt>
                                        </p:tgtEl>
                                        <p:attrNameLst>
                                          <p:attrName>style.visibility</p:attrName>
                                        </p:attrNameLst>
                                      </p:cBhvr>
                                      <p:to>
                                        <p:strVal val="visible"/>
                                      </p:to>
                                    </p:set>
                                    <p:animEffect transition="in" filter="wipe(left)">
                                      <p:cBhvr>
                                        <p:cTn id="7" dur="500"/>
                                        <p:tgtEl>
                                          <p:spTgt spid="12154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15496">
                                            <p:txEl>
                                              <p:pRg st="1" end="1"/>
                                            </p:txEl>
                                          </p:spTgt>
                                        </p:tgtEl>
                                        <p:attrNameLst>
                                          <p:attrName>style.visibility</p:attrName>
                                        </p:attrNameLst>
                                      </p:cBhvr>
                                      <p:to>
                                        <p:strVal val="visible"/>
                                      </p:to>
                                    </p:set>
                                    <p:animEffect transition="in" filter="wipe(left)">
                                      <p:cBhvr>
                                        <p:cTn id="12" dur="500"/>
                                        <p:tgtEl>
                                          <p:spTgt spid="121549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15496">
                                            <p:txEl>
                                              <p:pRg st="2" end="2"/>
                                            </p:txEl>
                                          </p:spTgt>
                                        </p:tgtEl>
                                        <p:attrNameLst>
                                          <p:attrName>style.visibility</p:attrName>
                                        </p:attrNameLst>
                                      </p:cBhvr>
                                      <p:to>
                                        <p:strVal val="visible"/>
                                      </p:to>
                                    </p:set>
                                    <p:animEffect transition="in" filter="wipe(left)">
                                      <p:cBhvr>
                                        <p:cTn id="17" dur="500"/>
                                        <p:tgtEl>
                                          <p:spTgt spid="1215496">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215496">
                                            <p:txEl>
                                              <p:pRg st="3" end="3"/>
                                            </p:txEl>
                                          </p:spTgt>
                                        </p:tgtEl>
                                        <p:attrNameLst>
                                          <p:attrName>style.visibility</p:attrName>
                                        </p:attrNameLst>
                                      </p:cBhvr>
                                      <p:to>
                                        <p:strVal val="visible"/>
                                      </p:to>
                                    </p:set>
                                    <p:animEffect transition="in" filter="wipe(left)">
                                      <p:cBhvr>
                                        <p:cTn id="20" dur="500"/>
                                        <p:tgtEl>
                                          <p:spTgt spid="121549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549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492" name="Text Box 4"/>
          <p:cNvSpPr txBox="1">
            <a:spLocks noChangeArrowheads="1"/>
          </p:cNvSpPr>
          <p:nvPr/>
        </p:nvSpPr>
        <p:spPr bwMode="auto">
          <a:xfrm>
            <a:off x="609600" y="1371600"/>
            <a:ext cx="8077200" cy="2266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indent="-40005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pPr marL="342900" indent="-342900">
              <a:lnSpc>
                <a:spcPct val="125000"/>
              </a:lnSpc>
              <a:spcBef>
                <a:spcPct val="30000"/>
              </a:spcBef>
              <a:buSzPct val="80000"/>
              <a:buFont typeface="Wingdings" pitchFamily="2" charset="2"/>
              <a:buChar char="q"/>
            </a:pPr>
            <a:r>
              <a:rPr lang="en-US" altLang="en-US" sz="2100" b="0" dirty="0" err="1">
                <a:solidFill>
                  <a:srgbClr val="000000"/>
                </a:solidFill>
                <a:effectLst/>
                <a:latin typeface="Liberation Sans" panose="020B0604020202020204" pitchFamily="34" charset="0"/>
              </a:rPr>
              <a:t>考虑到固定资产</a:t>
            </a:r>
            <a:r>
              <a:rPr lang="zh-CN" altLang="en-US" sz="2100" b="0" dirty="0">
                <a:solidFill>
                  <a:srgbClr val="000000"/>
                </a:solidFill>
                <a:effectLst/>
                <a:latin typeface="Liberation Sans" panose="020B0604020202020204" pitchFamily="34" charset="0"/>
              </a:rPr>
              <a:t>、无形资产‘商誉等资产发生减值后，一方面价值回升的可能性较少，通常属于永久性减值；</a:t>
            </a:r>
            <a:endParaRPr lang="en-US" altLang="zh-CN" sz="2100" b="0" dirty="0">
              <a:solidFill>
                <a:srgbClr val="000000"/>
              </a:solidFill>
              <a:effectLst/>
              <a:latin typeface="Liberation Sans" panose="020B0604020202020204" pitchFamily="34" charset="0"/>
            </a:endParaRPr>
          </a:p>
          <a:p>
            <a:pPr marL="342900" indent="-342900">
              <a:lnSpc>
                <a:spcPct val="125000"/>
              </a:lnSpc>
              <a:spcBef>
                <a:spcPct val="30000"/>
              </a:spcBef>
              <a:buSzPct val="80000"/>
              <a:buFont typeface="Wingdings" pitchFamily="2" charset="2"/>
              <a:buChar char="q"/>
            </a:pPr>
            <a:r>
              <a:rPr lang="zh-CN" altLang="en-US" sz="2100" b="0" dirty="0">
                <a:solidFill>
                  <a:srgbClr val="000000"/>
                </a:solidFill>
                <a:latin typeface="Liberation Sans" panose="020B0604020202020204" pitchFamily="34" charset="0"/>
              </a:rPr>
              <a:t>另一方面，为了避免确认资产重估增值和操纵利润，资产减值损失一经确认，在以后会计期间不得转回。</a:t>
            </a:r>
            <a:endParaRPr lang="en-US" altLang="zh-CN" sz="2100" b="0" dirty="0">
              <a:solidFill>
                <a:srgbClr val="000000"/>
              </a:solidFill>
              <a:latin typeface="Liberation Sans" panose="020B0604020202020204" pitchFamily="34" charset="0"/>
            </a:endParaRPr>
          </a:p>
          <a:p>
            <a:pPr marL="342900" indent="-342900">
              <a:lnSpc>
                <a:spcPct val="125000"/>
              </a:lnSpc>
              <a:spcBef>
                <a:spcPct val="30000"/>
              </a:spcBef>
              <a:buSzPct val="80000"/>
              <a:buFont typeface="Wingdings" pitchFamily="2" charset="2"/>
              <a:buChar char="q"/>
            </a:pPr>
            <a:r>
              <a:rPr lang="zh-CN" altLang="en-US" sz="2100" b="0" dirty="0">
                <a:solidFill>
                  <a:srgbClr val="000000"/>
                </a:solidFill>
                <a:effectLst/>
                <a:latin typeface="Liberation Sans" panose="020B0604020202020204" pitchFamily="34" charset="0"/>
              </a:rPr>
              <a:t>以前期间计提资产减值准备，需要等到资产处置时才可转出。</a:t>
            </a:r>
            <a:endParaRPr lang="en-US" altLang="en-US" sz="2100" b="0" dirty="0">
              <a:solidFill>
                <a:srgbClr val="000000"/>
              </a:solidFill>
              <a:effectLst/>
              <a:latin typeface="Liberation Sans" panose="020B0604020202020204" pitchFamily="34" charset="0"/>
            </a:endParaRPr>
          </a:p>
        </p:txBody>
      </p:sp>
      <p:sp>
        <p:nvSpPr>
          <p:cNvPr id="10"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1" name="Rectangle 2"/>
          <p:cNvSpPr txBox="1">
            <a:spLocks noChangeArrowheads="1"/>
          </p:cNvSpPr>
          <p:nvPr/>
        </p:nvSpPr>
        <p:spPr bwMode="auto">
          <a:xfrm>
            <a:off x="533400" y="80169"/>
            <a:ext cx="8229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algn="l"/>
            <a:r>
              <a:rPr lang="en-US" sz="3200" i="0" kern="1200" dirty="0">
                <a:solidFill>
                  <a:srgbClr val="CC0000"/>
                </a:solidFill>
                <a:effectLst/>
                <a:latin typeface="Liberation Sans" panose="020B0604020202020204" pitchFamily="34" charset="0"/>
                <a:ea typeface="+mn-ea"/>
                <a:cs typeface="+mn-cs"/>
              </a:rPr>
              <a:t>Reversal of Impairment Loss in </a:t>
            </a:r>
          </a:p>
          <a:p>
            <a:pPr marL="0" algn="l"/>
            <a:r>
              <a:rPr lang="en-US" sz="3200" i="0" kern="1200" dirty="0">
                <a:solidFill>
                  <a:srgbClr val="CC0000"/>
                </a:solidFill>
                <a:effectLst/>
                <a:latin typeface="Liberation Sans" panose="020B0604020202020204" pitchFamily="34" charset="0"/>
                <a:ea typeface="+mn-ea"/>
                <a:cs typeface="+mn-cs"/>
              </a:rPr>
              <a:t>China</a:t>
            </a:r>
            <a:r>
              <a:rPr lang="zh-CN" altLang="en-US" sz="3200" i="0" kern="1200" dirty="0">
                <a:solidFill>
                  <a:srgbClr val="CC0000"/>
                </a:solidFill>
                <a:effectLst/>
                <a:latin typeface="Liberation Sans" panose="020B0604020202020204" pitchFamily="34" charset="0"/>
                <a:ea typeface="+mn-ea"/>
                <a:cs typeface="+mn-cs"/>
              </a:rPr>
              <a:t> </a:t>
            </a:r>
            <a:r>
              <a:rPr lang="en-US" altLang="zh-CN" sz="3200" i="0" kern="1200" dirty="0">
                <a:solidFill>
                  <a:srgbClr val="CC0000"/>
                </a:solidFill>
                <a:effectLst/>
                <a:latin typeface="Liberation Sans" panose="020B0604020202020204" pitchFamily="34" charset="0"/>
                <a:ea typeface="+mn-ea"/>
                <a:cs typeface="+mn-cs"/>
              </a:rPr>
              <a:t>GAAP</a:t>
            </a:r>
            <a:r>
              <a:rPr lang="zh-CN" altLang="en-US" sz="3200" i="0" kern="1200" dirty="0">
                <a:solidFill>
                  <a:srgbClr val="CC0000"/>
                </a:solidFill>
                <a:effectLst/>
                <a:latin typeface="Liberation Sans" panose="020B0604020202020204" pitchFamily="34" charset="0"/>
                <a:ea typeface="+mn-ea"/>
                <a:cs typeface="+mn-cs"/>
              </a:rPr>
              <a:t>！！！</a:t>
            </a:r>
            <a:endParaRPr lang="en-US" sz="3200" i="0" kern="1200" dirty="0">
              <a:solidFill>
                <a:srgbClr val="CC0000"/>
              </a:solidFill>
              <a:effectLst/>
              <a:latin typeface="Liberation Sans" panose="020B0604020202020204" pitchFamily="34" charset="0"/>
              <a:ea typeface="+mn-ea"/>
              <a:cs typeface="+mn-cs"/>
            </a:endParaRPr>
          </a:p>
        </p:txBody>
      </p:sp>
      <p:sp>
        <p:nvSpPr>
          <p:cNvPr id="8"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3</a:t>
            </a:r>
          </a:p>
        </p:txBody>
      </p:sp>
    </p:spTree>
    <p:extLst>
      <p:ext uri="{BB962C8B-B14F-4D97-AF65-F5344CB8AC3E}">
        <p14:creationId xmlns:p14="http://schemas.microsoft.com/office/powerpoint/2010/main" val="1995318749"/>
      </p:ext>
    </p:extLst>
  </p:cSld>
  <p:clrMapOvr>
    <a:masterClrMapping/>
  </p:clrMapOvr>
  <p:transition>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540" name="Text Box 4"/>
          <p:cNvSpPr txBox="1">
            <a:spLocks noChangeArrowheads="1"/>
          </p:cNvSpPr>
          <p:nvPr/>
        </p:nvSpPr>
        <p:spPr bwMode="auto">
          <a:xfrm>
            <a:off x="609600" y="1984375"/>
            <a:ext cx="807720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indent="-40005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30000"/>
              </a:spcBef>
              <a:buSzPct val="80000"/>
            </a:pPr>
            <a:r>
              <a:rPr lang="en-US" altLang="en-US" sz="2200" b="0" dirty="0">
                <a:solidFill>
                  <a:srgbClr val="000000"/>
                </a:solidFill>
                <a:effectLst/>
                <a:latin typeface="Liberation Sans" panose="020B0604020202020204" pitchFamily="34" charset="0"/>
              </a:rPr>
              <a:t>When it is not possible to assess a single asset for impairment because the single asset generates cash flows only in combination with other assets, companies </a:t>
            </a:r>
            <a:r>
              <a:rPr lang="en-US" altLang="en-US" sz="2200" dirty="0">
                <a:solidFill>
                  <a:srgbClr val="000000"/>
                </a:solidFill>
                <a:effectLst/>
                <a:latin typeface="Liberation Sans" panose="020B0604020202020204" pitchFamily="34" charset="0"/>
              </a:rPr>
              <a:t>identify the smallest group of assets</a:t>
            </a:r>
            <a:r>
              <a:rPr lang="en-US" altLang="en-US" sz="2200" b="0" dirty="0">
                <a:solidFill>
                  <a:srgbClr val="000000"/>
                </a:solidFill>
                <a:effectLst/>
                <a:latin typeface="Liberation Sans" panose="020B0604020202020204" pitchFamily="34" charset="0"/>
              </a:rPr>
              <a:t> that can be identified that generate cash flows independently of the cash flows from other assets. </a:t>
            </a:r>
          </a:p>
        </p:txBody>
      </p:sp>
      <p:sp>
        <p:nvSpPr>
          <p:cNvPr id="1217541" name="Text Box 5"/>
          <p:cNvSpPr txBox="1">
            <a:spLocks noChangeArrowheads="1"/>
          </p:cNvSpPr>
          <p:nvPr/>
        </p:nvSpPr>
        <p:spPr bwMode="auto">
          <a:xfrm>
            <a:off x="609600" y="1371600"/>
            <a:ext cx="57912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30000"/>
              </a:spcBef>
              <a:spcAft>
                <a:spcPct val="20000"/>
              </a:spcAft>
              <a:buSzPct val="80000"/>
            </a:pPr>
            <a:r>
              <a:rPr lang="en-US" altLang="en-US" sz="2800" dirty="0">
                <a:solidFill>
                  <a:srgbClr val="CC0000"/>
                </a:solidFill>
                <a:effectLst/>
                <a:latin typeface="Liberation Sans" panose="020B0604020202020204" pitchFamily="34" charset="0"/>
              </a:rPr>
              <a:t>Cash-Generating Units</a:t>
            </a:r>
          </a:p>
        </p:txBody>
      </p:sp>
      <p:sp>
        <p:nvSpPr>
          <p:cNvPr id="6" name="Rectangle 2"/>
          <p:cNvSpPr txBox="1">
            <a:spLocks noChangeArrowheads="1"/>
          </p:cNvSpPr>
          <p:nvPr/>
        </p:nvSpPr>
        <p:spPr bwMode="auto">
          <a:xfrm>
            <a:off x="609600" y="381000"/>
            <a:ext cx="8229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algn="l"/>
            <a:r>
              <a:rPr lang="en-US" sz="3200" i="0" kern="1200" dirty="0">
                <a:solidFill>
                  <a:schemeClr val="tx1"/>
                </a:solidFill>
                <a:effectLst/>
                <a:latin typeface="Liberation Sans" panose="020B0604020202020204" pitchFamily="34" charset="0"/>
                <a:ea typeface="+mn-ea"/>
                <a:cs typeface="+mn-cs"/>
              </a:rPr>
              <a:t>Impairments</a:t>
            </a:r>
          </a:p>
        </p:txBody>
      </p:sp>
      <p:sp>
        <p:nvSpPr>
          <p:cNvPr id="7"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8"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3</a:t>
            </a:r>
          </a:p>
        </p:txBody>
      </p:sp>
    </p:spTree>
    <p:extLst>
      <p:ext uri="{BB962C8B-B14F-4D97-AF65-F5344CB8AC3E}">
        <p14:creationId xmlns:p14="http://schemas.microsoft.com/office/powerpoint/2010/main" val="710595403"/>
      </p:ext>
    </p:extLst>
  </p:cSld>
  <p:clrMapOvr>
    <a:masterClrMapping/>
  </p:clrMapOvr>
  <p:transition>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9587" name="Text Box 3"/>
          <p:cNvSpPr txBox="1">
            <a:spLocks noChangeArrowheads="1"/>
          </p:cNvSpPr>
          <p:nvPr/>
        </p:nvSpPr>
        <p:spPr bwMode="auto">
          <a:xfrm>
            <a:off x="609600" y="2016125"/>
            <a:ext cx="7696200" cy="455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defRPr sz="2400">
                <a:solidFill>
                  <a:schemeClr val="tx1"/>
                </a:solidFill>
                <a:latin typeface="Times New Roman" pitchFamily="18" charset="0"/>
              </a:defRPr>
            </a:lvl1pPr>
            <a:lvl2pPr marL="971550" indent="-40005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pPr marL="225425" indent="0">
              <a:lnSpc>
                <a:spcPct val="125000"/>
              </a:lnSpc>
              <a:spcBef>
                <a:spcPts val="1200"/>
              </a:spcBef>
              <a:buClr>
                <a:srgbClr val="CC0000"/>
              </a:buClr>
              <a:buSzPct val="80000"/>
            </a:pPr>
            <a:r>
              <a:rPr lang="en-US" altLang="en-US" sz="2100" b="0" dirty="0">
                <a:solidFill>
                  <a:srgbClr val="000000"/>
                </a:solidFill>
                <a:latin typeface="Liberation Sans" panose="020B0604020202020204" pitchFamily="34" charset="0"/>
              </a:rPr>
              <a:t>What happens if a company intends to dispose of the impaired asset, instead of holding it for use? </a:t>
            </a:r>
          </a:p>
          <a:p>
            <a:pPr marL="688975" indent="-463550">
              <a:lnSpc>
                <a:spcPct val="125000"/>
              </a:lnSpc>
              <a:spcBef>
                <a:spcPts val="1200"/>
              </a:spcBef>
              <a:buClr>
                <a:srgbClr val="CC0000"/>
              </a:buClr>
              <a:buSzPct val="80000"/>
              <a:buFont typeface="Wingdings" pitchFamily="2" charset="2"/>
              <a:buChar char="u"/>
            </a:pPr>
            <a:r>
              <a:rPr lang="en-US" altLang="en-US" sz="2100" b="0" dirty="0">
                <a:solidFill>
                  <a:srgbClr val="000000"/>
                </a:solidFill>
                <a:latin typeface="Liberation Sans" panose="020B0604020202020204" pitchFamily="34" charset="0"/>
              </a:rPr>
              <a:t>Report the impaired asset at the lower-of-cost-or-net realizable value (fair value less costs to sell).</a:t>
            </a:r>
          </a:p>
          <a:p>
            <a:pPr marL="688975" indent="-463550">
              <a:lnSpc>
                <a:spcPct val="125000"/>
              </a:lnSpc>
              <a:spcBef>
                <a:spcPts val="1200"/>
              </a:spcBef>
              <a:buClr>
                <a:srgbClr val="CC0000"/>
              </a:buClr>
              <a:buSzPct val="80000"/>
              <a:buFont typeface="Wingdings" pitchFamily="2" charset="2"/>
              <a:buChar char="u"/>
            </a:pPr>
            <a:r>
              <a:rPr lang="en-US" altLang="en-US" sz="2100" b="0" dirty="0">
                <a:solidFill>
                  <a:srgbClr val="000000"/>
                </a:solidFill>
                <a:effectLst/>
                <a:latin typeface="Liberation Sans" panose="020B0604020202020204" pitchFamily="34" charset="0"/>
              </a:rPr>
              <a:t>No depreciation or amortization is taken on assets held for disposal during the period they are held.</a:t>
            </a:r>
          </a:p>
          <a:p>
            <a:pPr marL="688975" indent="-463550">
              <a:lnSpc>
                <a:spcPct val="125000"/>
              </a:lnSpc>
              <a:spcBef>
                <a:spcPts val="1200"/>
              </a:spcBef>
              <a:buClr>
                <a:srgbClr val="CC0000"/>
              </a:buClr>
              <a:buSzPct val="80000"/>
              <a:buFont typeface="Wingdings" pitchFamily="2" charset="2"/>
              <a:buChar char="u"/>
            </a:pPr>
            <a:r>
              <a:rPr lang="en-US" altLang="en-US" sz="2100" b="0" dirty="0">
                <a:solidFill>
                  <a:srgbClr val="000000"/>
                </a:solidFill>
                <a:effectLst/>
                <a:latin typeface="Liberation Sans" panose="020B0604020202020204" pitchFamily="34" charset="0"/>
              </a:rPr>
              <a:t>Can write up or down an asset held for disposal in future periods, as long as the carrying amount after the write up never exceeds the carrying amount of the asset before the impairment.</a:t>
            </a:r>
          </a:p>
        </p:txBody>
      </p:sp>
      <p:sp>
        <p:nvSpPr>
          <p:cNvPr id="1219588" name="Text Box 4"/>
          <p:cNvSpPr txBox="1">
            <a:spLocks noChangeArrowheads="1"/>
          </p:cNvSpPr>
          <p:nvPr/>
        </p:nvSpPr>
        <p:spPr bwMode="auto">
          <a:xfrm>
            <a:off x="609600" y="1143000"/>
            <a:ext cx="8001000" cy="1040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spcBef>
                <a:spcPct val="30000"/>
              </a:spcBef>
              <a:spcAft>
                <a:spcPct val="20000"/>
              </a:spcAft>
              <a:buSzPct val="80000"/>
              <a:defRPr sz="2800">
                <a:solidFill>
                  <a:schemeClr val="accent6">
                    <a:lumMod val="50000"/>
                  </a:schemeClr>
                </a:solidFill>
                <a:effectLst/>
                <a:latin typeface="Liberation Sans" panose="020B0604020202020204" pitchFamily="34"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ts val="0"/>
              </a:spcBef>
            </a:pPr>
            <a:r>
              <a:rPr lang="en-US" altLang="en-US" dirty="0">
                <a:solidFill>
                  <a:srgbClr val="CC0000"/>
                </a:solidFill>
              </a:rPr>
              <a:t>Impairment of Assets to Be Disposed Of</a:t>
            </a:r>
            <a:r>
              <a:rPr lang="zh-CN" altLang="en-US" dirty="0">
                <a:solidFill>
                  <a:srgbClr val="CC0000"/>
                </a:solidFill>
              </a:rPr>
              <a:t> </a:t>
            </a:r>
            <a:endParaRPr lang="en-US" altLang="zh-CN" dirty="0">
              <a:solidFill>
                <a:srgbClr val="CC0000"/>
              </a:solidFill>
            </a:endParaRPr>
          </a:p>
          <a:p>
            <a:pPr>
              <a:spcBef>
                <a:spcPts val="0"/>
              </a:spcBef>
            </a:pPr>
            <a:r>
              <a:rPr lang="zh-CN" altLang="en-US" dirty="0">
                <a:solidFill>
                  <a:srgbClr val="CC0000"/>
                </a:solidFill>
              </a:rPr>
              <a:t>持有待售资产减值</a:t>
            </a:r>
            <a:endParaRPr lang="en-US" altLang="en-US" dirty="0">
              <a:solidFill>
                <a:srgbClr val="CC0000"/>
              </a:solidFill>
            </a:endParaRPr>
          </a:p>
        </p:txBody>
      </p:sp>
      <p:sp>
        <p:nvSpPr>
          <p:cNvPr id="7"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8"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3</a:t>
            </a:r>
          </a:p>
        </p:txBody>
      </p:sp>
      <p:sp>
        <p:nvSpPr>
          <p:cNvPr id="9" name="Rectangle 2"/>
          <p:cNvSpPr txBox="1">
            <a:spLocks noChangeArrowheads="1"/>
          </p:cNvSpPr>
          <p:nvPr/>
        </p:nvSpPr>
        <p:spPr bwMode="auto">
          <a:xfrm>
            <a:off x="609600" y="381000"/>
            <a:ext cx="8229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algn="l"/>
            <a:r>
              <a:rPr lang="en-US" sz="3200" i="0" kern="1200" dirty="0">
                <a:solidFill>
                  <a:schemeClr val="tx1"/>
                </a:solidFill>
                <a:effectLst/>
                <a:latin typeface="Liberation Sans" panose="020B0604020202020204" pitchFamily="34" charset="0"/>
                <a:ea typeface="+mn-ea"/>
                <a:cs typeface="+mn-cs"/>
              </a:rPr>
              <a:t>Impairments</a:t>
            </a:r>
          </a:p>
        </p:txBody>
      </p:sp>
    </p:spTree>
    <p:extLst>
      <p:ext uri="{BB962C8B-B14F-4D97-AF65-F5344CB8AC3E}">
        <p14:creationId xmlns:p14="http://schemas.microsoft.com/office/powerpoint/2010/main" val="39237850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19587">
                                            <p:txEl>
                                              <p:pRg st="0" end="0"/>
                                            </p:txEl>
                                          </p:spTgt>
                                        </p:tgtEl>
                                        <p:attrNameLst>
                                          <p:attrName>style.visibility</p:attrName>
                                        </p:attrNameLst>
                                      </p:cBhvr>
                                      <p:to>
                                        <p:strVal val="visible"/>
                                      </p:to>
                                    </p:set>
                                    <p:animEffect transition="in" filter="wipe(left)">
                                      <p:cBhvr>
                                        <p:cTn id="7" dur="500"/>
                                        <p:tgtEl>
                                          <p:spTgt spid="12195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19587">
                                            <p:txEl>
                                              <p:pRg st="1" end="1"/>
                                            </p:txEl>
                                          </p:spTgt>
                                        </p:tgtEl>
                                        <p:attrNameLst>
                                          <p:attrName>style.visibility</p:attrName>
                                        </p:attrNameLst>
                                      </p:cBhvr>
                                      <p:to>
                                        <p:strVal val="visible"/>
                                      </p:to>
                                    </p:set>
                                    <p:animEffect transition="in" filter="wipe(left)">
                                      <p:cBhvr>
                                        <p:cTn id="12" dur="500"/>
                                        <p:tgtEl>
                                          <p:spTgt spid="12195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19587">
                                            <p:txEl>
                                              <p:pRg st="2" end="2"/>
                                            </p:txEl>
                                          </p:spTgt>
                                        </p:tgtEl>
                                        <p:attrNameLst>
                                          <p:attrName>style.visibility</p:attrName>
                                        </p:attrNameLst>
                                      </p:cBhvr>
                                      <p:to>
                                        <p:strVal val="visible"/>
                                      </p:to>
                                    </p:set>
                                    <p:animEffect transition="in" filter="wipe(left)">
                                      <p:cBhvr>
                                        <p:cTn id="17" dur="500"/>
                                        <p:tgtEl>
                                          <p:spTgt spid="12195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19587">
                                            <p:txEl>
                                              <p:pRg st="3" end="3"/>
                                            </p:txEl>
                                          </p:spTgt>
                                        </p:tgtEl>
                                        <p:attrNameLst>
                                          <p:attrName>style.visibility</p:attrName>
                                        </p:attrNameLst>
                                      </p:cBhvr>
                                      <p:to>
                                        <p:strVal val="visible"/>
                                      </p:to>
                                    </p:set>
                                    <p:animEffect transition="in" filter="wipe(left)">
                                      <p:cBhvr>
                                        <p:cTn id="22" dur="500"/>
                                        <p:tgtEl>
                                          <p:spTgt spid="12195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9587" grpId="0" build="p" bldLvl="3"/>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16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511" y="304800"/>
            <a:ext cx="7798689" cy="604434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1640" name="Rectangle 8"/>
          <p:cNvSpPr>
            <a:spLocks noChangeArrowheads="1"/>
          </p:cNvSpPr>
          <p:nvPr/>
        </p:nvSpPr>
        <p:spPr bwMode="auto">
          <a:xfrm>
            <a:off x="7010400" y="838200"/>
            <a:ext cx="1905000" cy="646331"/>
          </a:xfrm>
          <a:prstGeom prst="rect">
            <a:avLst/>
          </a:prstGeom>
          <a:solidFill>
            <a:schemeClr val="bg1"/>
          </a:solidFill>
          <a:ln>
            <a:noFill/>
          </a:ln>
          <a:effectLst/>
          <a:extLs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200" dirty="0">
                <a:solidFill>
                  <a:srgbClr val="006666"/>
                </a:solidFill>
                <a:effectLst/>
                <a:latin typeface="Liberation Sans" panose="020B0604020202020204" pitchFamily="34" charset="0"/>
              </a:rPr>
              <a:t>ILLUSTRATION 11.18</a:t>
            </a:r>
          </a:p>
          <a:p>
            <a:pPr algn="l"/>
            <a:r>
              <a:rPr lang="en-US" altLang="en-US" sz="1200" b="0" dirty="0">
                <a:effectLst/>
                <a:latin typeface="Liberation Sans" panose="020B0604020202020204" pitchFamily="34" charset="0"/>
              </a:rPr>
              <a:t>Graphic of Accounting for Impairments</a:t>
            </a:r>
          </a:p>
        </p:txBody>
      </p:sp>
      <p:sp>
        <p:nvSpPr>
          <p:cNvPr id="8"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3</a:t>
            </a:r>
          </a:p>
        </p:txBody>
      </p:sp>
    </p:spTree>
    <p:extLst>
      <p:ext uri="{BB962C8B-B14F-4D97-AF65-F5344CB8AC3E}">
        <p14:creationId xmlns:p14="http://schemas.microsoft.com/office/powerpoint/2010/main" val="4121158067"/>
      </p:ext>
    </p:extLst>
  </p:cSld>
  <p:clrMapOvr>
    <a:masterClrMapping/>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11C07A3-FE4C-4168-824B-870CF9B8BBDB}"/>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Quick Check #4</a:t>
            </a:r>
          </a:p>
          <a:p>
            <a:pPr algn="l"/>
            <a:endPar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All of the following are true with regard to impairment testing of long-lived assets except</a:t>
            </a:r>
          </a:p>
        </p:txBody>
      </p:sp>
      <p:sp>
        <p:nvSpPr>
          <p:cNvPr id="6" name="TextBox 5">
            <a:extLst>
              <a:ext uri="{FF2B5EF4-FFF2-40B4-BE49-F238E27FC236}">
                <a16:creationId xmlns:a16="http://schemas.microsoft.com/office/drawing/2014/main" id="{C09A3CA5-3584-4CE5-8603-253FEB6531EC}"/>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pPr algn="l"/>
            <a:r>
              <a:rPr 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if impairment indicators are present, the company must conduct an impairment test.</a:t>
            </a:r>
          </a:p>
        </p:txBody>
      </p:sp>
      <p:sp>
        <p:nvSpPr>
          <p:cNvPr id="7" name="TextBox 6">
            <a:extLst>
              <a:ext uri="{FF2B5EF4-FFF2-40B4-BE49-F238E27FC236}">
                <a16:creationId xmlns:a16="http://schemas.microsoft.com/office/drawing/2014/main" id="{B3AF5FD2-388C-4FFB-970F-65827330FB74}"/>
              </a:ext>
            </a:extLst>
          </p:cNvPr>
          <p:cNvSpPr txBox="1"/>
          <p:nvPr>
            <p:custDataLst>
              <p:tags r:id="rId4"/>
            </p:custDataLst>
          </p:nvPr>
        </p:nvSpPr>
        <p:spPr>
          <a:xfrm>
            <a:off x="1828800" y="3624262"/>
            <a:ext cx="6400800" cy="642938"/>
          </a:xfrm>
          <a:prstGeom prst="rect">
            <a:avLst/>
          </a:prstGeom>
          <a:noFill/>
        </p:spPr>
        <p:txBody>
          <a:bodyPr vert="horz" rtlCol="0" anchor="ctr" anchorCtr="0">
            <a:noAutofit/>
          </a:bodyPr>
          <a:lstStyle/>
          <a:p>
            <a:pPr algn="l"/>
            <a:r>
              <a:rPr 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impairment test compares the asset’s carrying value with the lower of its fair value less cost to sell and its value-in-use.</a:t>
            </a:r>
          </a:p>
        </p:txBody>
      </p:sp>
      <p:sp>
        <p:nvSpPr>
          <p:cNvPr id="8" name="TextBox 7">
            <a:extLst>
              <a:ext uri="{FF2B5EF4-FFF2-40B4-BE49-F238E27FC236}">
                <a16:creationId xmlns:a16="http://schemas.microsoft.com/office/drawing/2014/main" id="{6CE56F27-EEFB-4D62-839D-5091A4DE0C83}"/>
              </a:ext>
            </a:extLst>
          </p:cNvPr>
          <p:cNvSpPr txBox="1"/>
          <p:nvPr>
            <p:custDataLst>
              <p:tags r:id="rId5"/>
            </p:custDataLst>
          </p:nvPr>
        </p:nvSpPr>
        <p:spPr>
          <a:xfrm>
            <a:off x="1828800" y="4538662"/>
            <a:ext cx="6400800" cy="642938"/>
          </a:xfrm>
          <a:prstGeom prst="rect">
            <a:avLst/>
          </a:prstGeom>
          <a:noFill/>
        </p:spPr>
        <p:txBody>
          <a:bodyPr vert="horz" rtlCol="0" anchor="ctr" anchorCtr="0">
            <a:noAutofit/>
          </a:bodyPr>
          <a:lstStyle/>
          <a:p>
            <a:pPr algn="l"/>
            <a:r>
              <a:rPr 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if the recoverable amount is lower than the carrying value, an impairment loss will be reported on the period’s income statement.</a:t>
            </a:r>
          </a:p>
        </p:txBody>
      </p:sp>
      <p:sp>
        <p:nvSpPr>
          <p:cNvPr id="9" name="TextBox 8">
            <a:extLst>
              <a:ext uri="{FF2B5EF4-FFF2-40B4-BE49-F238E27FC236}">
                <a16:creationId xmlns:a16="http://schemas.microsoft.com/office/drawing/2014/main" id="{7CC1A053-2772-4453-98B6-0FC3E95F7DF3}"/>
              </a:ext>
            </a:extLst>
          </p:cNvPr>
          <p:cNvSpPr txBox="1"/>
          <p:nvPr>
            <p:custDataLst>
              <p:tags r:id="rId6"/>
            </p:custDataLst>
          </p:nvPr>
        </p:nvSpPr>
        <p:spPr>
          <a:xfrm>
            <a:off x="1828800" y="5529262"/>
            <a:ext cx="6400800" cy="642938"/>
          </a:xfrm>
          <a:prstGeom prst="rect">
            <a:avLst/>
          </a:prstGeom>
          <a:noFill/>
        </p:spPr>
        <p:txBody>
          <a:bodyPr vert="horz" rtlCol="0" anchor="ctr" anchorCtr="0">
            <a:noAutofit/>
          </a:bodyPr>
          <a:lstStyle/>
          <a:p>
            <a:pPr algn="l"/>
            <a:r>
              <a:rPr 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if either the fair value less cost to sell or the value-in-use is higher than the carrying amount, no impairment loss will be recorded.</a:t>
            </a:r>
          </a:p>
        </p:txBody>
      </p:sp>
      <p:sp>
        <p:nvSpPr>
          <p:cNvPr id="10" name="Oval 9">
            <a:extLst>
              <a:ext uri="{FF2B5EF4-FFF2-40B4-BE49-F238E27FC236}">
                <a16:creationId xmlns:a16="http://schemas.microsoft.com/office/drawing/2014/main" id="{D948D9FB-299C-4A3C-8B9C-9340D0220F63}"/>
              </a:ext>
            </a:extLst>
          </p:cNvPr>
          <p:cNvSpPr>
            <a:spLocks noChangeAspect="1"/>
          </p:cNvSpPr>
          <p:nvPr>
            <p:custDataLst>
              <p:tags r:id="rId7"/>
            </p:custDataLst>
          </p:nvPr>
        </p:nvSpPr>
        <p:spPr bwMode="auto">
          <a:xfrm>
            <a:off x="1114425" y="2850356"/>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A</a:t>
            </a:r>
          </a:p>
        </p:txBody>
      </p:sp>
      <p:sp>
        <p:nvSpPr>
          <p:cNvPr id="11" name="Oval 10">
            <a:extLst>
              <a:ext uri="{FF2B5EF4-FFF2-40B4-BE49-F238E27FC236}">
                <a16:creationId xmlns:a16="http://schemas.microsoft.com/office/drawing/2014/main" id="{03E626CC-52DC-45EB-A9C0-F4319A794BB7}"/>
              </a:ext>
            </a:extLst>
          </p:cNvPr>
          <p:cNvSpPr>
            <a:spLocks noChangeAspect="1"/>
          </p:cNvSpPr>
          <p:nvPr>
            <p:custDataLst>
              <p:tags r:id="rId8"/>
            </p:custDataLst>
          </p:nvPr>
        </p:nvSpPr>
        <p:spPr bwMode="auto">
          <a:xfrm>
            <a:off x="1114425" y="3688555"/>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en-US" sz="1600" b="1" i="0" u="none" strike="noStrike" cap="none" normalizeH="0" baseline="0" dirty="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Oval 11">
            <a:extLst>
              <a:ext uri="{FF2B5EF4-FFF2-40B4-BE49-F238E27FC236}">
                <a16:creationId xmlns:a16="http://schemas.microsoft.com/office/drawing/2014/main" id="{6ED17192-C436-4348-AFD9-C2A7474D8100}"/>
              </a:ext>
            </a:extLst>
          </p:cNvPr>
          <p:cNvSpPr>
            <a:spLocks noChangeAspect="1"/>
          </p:cNvSpPr>
          <p:nvPr>
            <p:custDataLst>
              <p:tags r:id="rId9"/>
            </p:custDataLst>
          </p:nvPr>
        </p:nvSpPr>
        <p:spPr bwMode="auto">
          <a:xfrm>
            <a:off x="1114425" y="4602955"/>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en-US" sz="1600" b="1" i="0" u="none" strike="noStrike" cap="none" normalizeH="0" baseline="0" dirty="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Oval 12">
            <a:extLst>
              <a:ext uri="{FF2B5EF4-FFF2-40B4-BE49-F238E27FC236}">
                <a16:creationId xmlns:a16="http://schemas.microsoft.com/office/drawing/2014/main" id="{FBFB8F9D-7F62-48ED-8635-2C53D199A473}"/>
              </a:ext>
            </a:extLst>
          </p:cNvPr>
          <p:cNvSpPr>
            <a:spLocks noChangeAspect="1"/>
          </p:cNvSpPr>
          <p:nvPr>
            <p:custDataLst>
              <p:tags r:id="rId10"/>
            </p:custDataLst>
          </p:nvPr>
        </p:nvSpPr>
        <p:spPr bwMode="auto">
          <a:xfrm>
            <a:off x="1114425" y="5593555"/>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en-US" sz="1600" b="1" i="0" u="none" strike="noStrike" cap="none" normalizeH="0" baseline="0" dirty="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Rectangle: Rounded Corners 13">
            <a:extLst>
              <a:ext uri="{FF2B5EF4-FFF2-40B4-BE49-F238E27FC236}">
                <a16:creationId xmlns:a16="http://schemas.microsoft.com/office/drawing/2014/main" id="{7989D64F-56CD-4033-9990-9D45126A0686}"/>
              </a:ext>
            </a:extLst>
          </p:cNvPr>
          <p:cNvSpPr/>
          <p:nvPr>
            <p:custDataLst>
              <p:tags r:id="rId11"/>
            </p:custDataLst>
          </p:nvPr>
        </p:nvSpPr>
        <p:spPr bwMode="auto">
          <a:xfrm>
            <a:off x="6172200" y="6215063"/>
            <a:ext cx="1543050" cy="411480"/>
          </a:xfrm>
          <a:prstGeom prst="roundRect">
            <a:avLst/>
          </a:prstGeom>
          <a:solidFill>
            <a:srgbClr val="808080"/>
          </a:solidFill>
          <a:ln w="38100" cap="sq"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Submit</a:t>
            </a:r>
          </a:p>
        </p:txBody>
      </p:sp>
      <p:grpSp>
        <p:nvGrpSpPr>
          <p:cNvPr id="19" name="Group 18">
            <a:extLst>
              <a:ext uri="{FF2B5EF4-FFF2-40B4-BE49-F238E27FC236}">
                <a16:creationId xmlns:a16="http://schemas.microsoft.com/office/drawing/2014/main" id="{C3C598CF-1DA1-4108-ABA8-D12382586F78}"/>
              </a:ext>
            </a:extLst>
          </p:cNvPr>
          <p:cNvGrpSpPr/>
          <p:nvPr>
            <p:custDataLst>
              <p:tags r:id="rId12"/>
            </p:custDataLst>
          </p:nvPr>
        </p:nvGrpSpPr>
        <p:grpSpPr>
          <a:xfrm>
            <a:off x="0" y="0"/>
            <a:ext cx="9144000" cy="635000"/>
            <a:chOff x="0" y="0"/>
            <a:chExt cx="9144000" cy="635000"/>
          </a:xfrm>
        </p:grpSpPr>
        <p:sp>
          <p:nvSpPr>
            <p:cNvPr id="15" name="TitleBackground">
              <a:extLst>
                <a:ext uri="{FF2B5EF4-FFF2-40B4-BE49-F238E27FC236}">
                  <a16:creationId xmlns:a16="http://schemas.microsoft.com/office/drawing/2014/main" id="{CBE0C10F-0362-4FE8-9BD4-8AA54B080B63}"/>
                </a:ext>
              </a:extLst>
            </p:cNvPr>
            <p:cNvSpPr/>
            <p:nvPr>
              <p:custDataLst>
                <p:tags r:id="rId15"/>
              </p:custDataLst>
            </p:nvPr>
          </p:nvSpPr>
          <p:spPr bwMode="auto">
            <a:xfrm>
              <a:off x="0" y="0"/>
              <a:ext cx="9144000" cy="635000"/>
            </a:xfrm>
            <a:prstGeom prst="rect">
              <a:avLst/>
            </a:prstGeom>
            <a:solidFill>
              <a:srgbClr val="F6F7F8"/>
            </a:solidFill>
            <a:ln w="28575" cap="sq" cmpd="sng" algn="ctr">
              <a:noFill/>
              <a:prstDash val="solid"/>
              <a:round/>
              <a:headEnd type="none" w="med" len="med"/>
              <a:tailEnd type="none" w="med" len="med"/>
            </a:ln>
            <a:effectLst/>
            <a:extLst>
              <a:ext uri="{91240B29-F687-4F45-9708-019B960494DF}">
                <a14:hiddenLine xmlns:a14="http://schemas.microsoft.com/office/drawing/2010/main" w="28575" cap="sq" cmpd="sng" algn="ctr">
                  <a:solidFill>
                    <a:srgbClr val="8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
          <p:nvSpPr>
            <p:cNvPr id="16" name="ColorBlock">
              <a:extLst>
                <a:ext uri="{FF2B5EF4-FFF2-40B4-BE49-F238E27FC236}">
                  <a16:creationId xmlns:a16="http://schemas.microsoft.com/office/drawing/2014/main" id="{6AB20A93-6D85-45F4-80FB-6A1488B07ECE}"/>
                </a:ext>
              </a:extLst>
            </p:cNvPr>
            <p:cNvSpPr/>
            <p:nvPr>
              <p:custDataLst>
                <p:tags r:id="rId16"/>
              </p:custDataLst>
            </p:nvPr>
          </p:nvSpPr>
          <p:spPr bwMode="auto">
            <a:xfrm>
              <a:off x="0" y="0"/>
              <a:ext cx="190500" cy="635000"/>
            </a:xfrm>
            <a:prstGeom prst="rect">
              <a:avLst/>
            </a:prstGeom>
            <a:solidFill>
              <a:srgbClr val="639EF4"/>
            </a:solidFill>
            <a:ln w="28575" cap="sq" cmpd="sng" algn="ctr">
              <a:noFill/>
              <a:prstDash val="solid"/>
              <a:round/>
              <a:headEnd type="none" w="med" len="med"/>
              <a:tailEnd type="none" w="med" len="med"/>
            </a:ln>
            <a:effectLst/>
            <a:extLst>
              <a:ext uri="{91240B29-F687-4F45-9708-019B960494DF}">
                <a14:hiddenLine xmlns:a14="http://schemas.microsoft.com/office/drawing/2010/main" w="28575" cap="sq" cmpd="sng" algn="ctr">
                  <a:solidFill>
                    <a:srgbClr val="8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
          <p:nvSpPr>
            <p:cNvPr id="17" name="TypeText">
              <a:extLst>
                <a:ext uri="{FF2B5EF4-FFF2-40B4-BE49-F238E27FC236}">
                  <a16:creationId xmlns:a16="http://schemas.microsoft.com/office/drawing/2014/main" id="{F730F1D9-6EB0-46BF-B5CA-FBF9F7176D0E}"/>
                </a:ext>
              </a:extLst>
            </p:cNvPr>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pPr algn="l"/>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a:extLst>
                <a:ext uri="{FF2B5EF4-FFF2-40B4-BE49-F238E27FC236}">
                  <a16:creationId xmlns:a16="http://schemas.microsoft.com/office/drawing/2014/main" id="{5647F528-B1AA-4663-A352-CDCD7267B7C3}"/>
                </a:ext>
              </a:extLst>
            </p:cNvPr>
            <p:cNvSpPr txBox="1"/>
            <p:nvPr>
              <p:custDataLst>
                <p:tags r:id="rId18"/>
              </p:custDataLst>
            </p:nvPr>
          </p:nvSpPr>
          <p:spPr>
            <a:xfrm>
              <a:off x="1190943"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20" name="TextBox 19">
            <a:extLst>
              <a:ext uri="{FF2B5EF4-FFF2-40B4-BE49-F238E27FC236}">
                <a16:creationId xmlns:a16="http://schemas.microsoft.com/office/drawing/2014/main" id="{E1F3E559-AA78-19EE-E6FF-EA9E73BD1E02}"/>
              </a:ext>
            </a:extLst>
          </p:cNvPr>
          <p:cNvSpPr txBox="1"/>
          <p:nvPr>
            <p:custDataLst>
              <p:tags r:id="rId13"/>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pPr algn="l"/>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en-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4" name="Picture 3">
            <a:extLst>
              <a:ext uri="{FF2B5EF4-FFF2-40B4-BE49-F238E27FC236}">
                <a16:creationId xmlns:a16="http://schemas.microsoft.com/office/drawing/2014/main" id="{79E7BC8B-E873-4ACC-95D8-C4D88461A88C}"/>
              </a:ext>
            </a:extLst>
          </p:cNvPr>
          <p:cNvPicPr>
            <a:picLocks/>
          </p:cNvPicPr>
          <p:nvPr>
            <p:custDataLst>
              <p:tags r:id="rId14"/>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717241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97D121-7688-469E-9308-DFFDA5C514EB}"/>
              </a:ext>
            </a:extLst>
          </p:cNvPr>
          <p:cNvSpPr txBox="1"/>
          <p:nvPr>
            <p:custDataLst>
              <p:tags r:id="rId2"/>
            </p:custDataLst>
          </p:nvPr>
        </p:nvSpPr>
        <p:spPr>
          <a:xfrm>
            <a:off x="714375" y="36830"/>
            <a:ext cx="7315200" cy="3587432"/>
          </a:xfrm>
          <a:prstGeom prst="rect">
            <a:avLst/>
          </a:prstGeom>
          <a:noFill/>
        </p:spPr>
        <p:txBody>
          <a:bodyPr vert="horz" wrap="square"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Quick Check #5</a:t>
            </a:r>
          </a:p>
          <a:p>
            <a:pPr algn="l"/>
            <a:r>
              <a:rPr 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Erie Corporation owns machinery with a book value of $2,200,000. It is estimated that the machinery will generate future cash flows of $1,995,000. The machinery has a fair value (recoverable amount) of $1,915,000. The journal entry to record the impairment loss will</a:t>
            </a:r>
          </a:p>
        </p:txBody>
      </p:sp>
      <p:sp>
        <p:nvSpPr>
          <p:cNvPr id="5" name="TextBox 4">
            <a:extLst>
              <a:ext uri="{FF2B5EF4-FFF2-40B4-BE49-F238E27FC236}">
                <a16:creationId xmlns:a16="http://schemas.microsoft.com/office/drawing/2014/main" id="{87E2E3F7-2611-41DD-BD65-CCB2B213818E}"/>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record a discontinued operations loss of $80,000.</a:t>
            </a:r>
          </a:p>
        </p:txBody>
      </p:sp>
      <p:sp>
        <p:nvSpPr>
          <p:cNvPr id="6" name="TextBox 5">
            <a:extLst>
              <a:ext uri="{FF2B5EF4-FFF2-40B4-BE49-F238E27FC236}">
                <a16:creationId xmlns:a16="http://schemas.microsoft.com/office/drawing/2014/main" id="{7FC2A696-3878-4904-A047-9941F7907663}"/>
              </a:ext>
            </a:extLst>
          </p:cNvPr>
          <p:cNvSpPr txBox="1"/>
          <p:nvPr>
            <p:custDataLst>
              <p:tags r:id="rId4"/>
            </p:custDataLst>
          </p:nvPr>
        </p:nvSpPr>
        <p:spPr>
          <a:xfrm>
            <a:off x="1828800" y="36242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increase the asset’s Accumulated Depreciation account by $285,000.</a:t>
            </a:r>
          </a:p>
        </p:txBody>
      </p:sp>
      <p:sp>
        <p:nvSpPr>
          <p:cNvPr id="7" name="TextBox 6">
            <a:extLst>
              <a:ext uri="{FF2B5EF4-FFF2-40B4-BE49-F238E27FC236}">
                <a16:creationId xmlns:a16="http://schemas.microsoft.com/office/drawing/2014/main" id="{CD284DDD-4934-40CF-B138-7EDC84BB9612}"/>
              </a:ext>
            </a:extLst>
          </p:cNvPr>
          <p:cNvSpPr txBox="1"/>
          <p:nvPr>
            <p:custDataLst>
              <p:tags r:id="rId5"/>
            </p:custDataLst>
          </p:nvPr>
        </p:nvSpPr>
        <p:spPr>
          <a:xfrm>
            <a:off x="1837765" y="45386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reduce income from continuing operations by $205,000.</a:t>
            </a:r>
          </a:p>
        </p:txBody>
      </p:sp>
      <p:sp>
        <p:nvSpPr>
          <p:cNvPr id="8" name="TextBox 7">
            <a:extLst>
              <a:ext uri="{FF2B5EF4-FFF2-40B4-BE49-F238E27FC236}">
                <a16:creationId xmlns:a16="http://schemas.microsoft.com/office/drawing/2014/main" id="{7EF28112-DC14-4ED3-A078-5ECCF9A7B8F2}"/>
              </a:ext>
            </a:extLst>
          </p:cNvPr>
          <p:cNvSpPr txBox="1"/>
          <p:nvPr>
            <p:custDataLst>
              <p:tags r:id="rId6"/>
            </p:custDataLst>
          </p:nvPr>
        </p:nvSpPr>
        <p:spPr>
          <a:xfrm>
            <a:off x="1904999" y="5517357"/>
            <a:ext cx="6333565" cy="432512"/>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include a $285,000 credit to the asset account.</a:t>
            </a:r>
          </a:p>
        </p:txBody>
      </p:sp>
      <p:sp>
        <p:nvSpPr>
          <p:cNvPr id="9" name="Oval 8">
            <a:extLst>
              <a:ext uri="{FF2B5EF4-FFF2-40B4-BE49-F238E27FC236}">
                <a16:creationId xmlns:a16="http://schemas.microsoft.com/office/drawing/2014/main" id="{DC3B5ED7-A43E-4457-80C2-6C24057B9B4E}"/>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Oval 9">
            <a:extLst>
              <a:ext uri="{FF2B5EF4-FFF2-40B4-BE49-F238E27FC236}">
                <a16:creationId xmlns:a16="http://schemas.microsoft.com/office/drawing/2014/main" id="{4CDD20AD-53B1-4AB0-8883-FBC7DA01772F}"/>
              </a:ext>
            </a:extLst>
          </p:cNvPr>
          <p:cNvSpPr>
            <a:spLocks noChangeAspect="1"/>
          </p:cNvSpPr>
          <p:nvPr>
            <p:custDataLst>
              <p:tags r:id="rId8"/>
            </p:custDataLst>
          </p:nvPr>
        </p:nvSpPr>
        <p:spPr>
          <a:xfrm>
            <a:off x="1114425" y="368855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Oval 10">
            <a:extLst>
              <a:ext uri="{FF2B5EF4-FFF2-40B4-BE49-F238E27FC236}">
                <a16:creationId xmlns:a16="http://schemas.microsoft.com/office/drawing/2014/main" id="{DF3F30EE-1B2F-49DA-949E-499EF3F63E40}"/>
              </a:ext>
            </a:extLst>
          </p:cNvPr>
          <p:cNvSpPr>
            <a:spLocks noChangeAspect="1"/>
          </p:cNvSpPr>
          <p:nvPr>
            <p:custDataLst>
              <p:tags r:id="rId9"/>
            </p:custDataLst>
          </p:nvPr>
        </p:nvSpPr>
        <p:spPr>
          <a:xfrm>
            <a:off x="1114425" y="460295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Oval 11">
            <a:extLst>
              <a:ext uri="{FF2B5EF4-FFF2-40B4-BE49-F238E27FC236}">
                <a16:creationId xmlns:a16="http://schemas.microsoft.com/office/drawing/2014/main" id="{207BAFB2-E0B2-4AB4-A291-9E3B6888886A}"/>
              </a:ext>
            </a:extLst>
          </p:cNvPr>
          <p:cNvSpPr>
            <a:spLocks noChangeAspect="1"/>
          </p:cNvSpPr>
          <p:nvPr>
            <p:custDataLst>
              <p:tags r:id="rId10"/>
            </p:custDataLst>
          </p:nvPr>
        </p:nvSpPr>
        <p:spPr>
          <a:xfrm>
            <a:off x="1114425" y="5581650"/>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Rectangle: Rounded Corners 12">
            <a:extLst>
              <a:ext uri="{FF2B5EF4-FFF2-40B4-BE49-F238E27FC236}">
                <a16:creationId xmlns:a16="http://schemas.microsoft.com/office/drawing/2014/main" id="{5A2C922D-9D14-4A28-8DA4-E7010986427E}"/>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Submit</a:t>
            </a:r>
          </a:p>
        </p:txBody>
      </p:sp>
      <p:grpSp>
        <p:nvGrpSpPr>
          <p:cNvPr id="18" name="Group 17">
            <a:extLst>
              <a:ext uri="{FF2B5EF4-FFF2-40B4-BE49-F238E27FC236}">
                <a16:creationId xmlns:a16="http://schemas.microsoft.com/office/drawing/2014/main" id="{D69928FA-4662-4E91-8F3B-8A126C0DC00D}"/>
              </a:ext>
            </a:extLst>
          </p:cNvPr>
          <p:cNvGrpSpPr/>
          <p:nvPr>
            <p:custDataLst>
              <p:tags r:id="rId12"/>
            </p:custDataLst>
          </p:nvPr>
        </p:nvGrpSpPr>
        <p:grpSpPr>
          <a:xfrm>
            <a:off x="0" y="0"/>
            <a:ext cx="9144000" cy="635000"/>
            <a:chOff x="0" y="0"/>
            <a:chExt cx="9144000" cy="635000"/>
          </a:xfrm>
        </p:grpSpPr>
        <p:sp>
          <p:nvSpPr>
            <p:cNvPr id="14" name="TitleBackground">
              <a:extLst>
                <a:ext uri="{FF2B5EF4-FFF2-40B4-BE49-F238E27FC236}">
                  <a16:creationId xmlns:a16="http://schemas.microsoft.com/office/drawing/2014/main" id="{6CCE103C-40F7-46D4-B85A-920ED8EB6215}"/>
                </a:ext>
              </a:extLst>
            </p:cNvPr>
            <p:cNvSpPr/>
            <p:nvPr>
              <p:custDataLst>
                <p:tags r:id="rId15"/>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lorBlock">
              <a:extLst>
                <a:ext uri="{FF2B5EF4-FFF2-40B4-BE49-F238E27FC236}">
                  <a16:creationId xmlns:a16="http://schemas.microsoft.com/office/drawing/2014/main" id="{FE90D553-1398-48EA-91AA-6F298A036AEC}"/>
                </a:ext>
              </a:extLst>
            </p:cNvPr>
            <p:cNvSpPr/>
            <p:nvPr>
              <p:custDataLst>
                <p:tags r:id="rId16"/>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ypeText">
              <a:extLst>
                <a:ext uri="{FF2B5EF4-FFF2-40B4-BE49-F238E27FC236}">
                  <a16:creationId xmlns:a16="http://schemas.microsoft.com/office/drawing/2014/main" id="{AF00EB71-7D36-4715-889F-7419D561F0CE}"/>
                </a:ext>
              </a:extLst>
            </p:cNvPr>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pPr algn="l"/>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7" name="TipText">
              <a:extLst>
                <a:ext uri="{FF2B5EF4-FFF2-40B4-BE49-F238E27FC236}">
                  <a16:creationId xmlns:a16="http://schemas.microsoft.com/office/drawing/2014/main" id="{7A7D4D8F-9B2B-4B71-AFD7-249375FC205D}"/>
                </a:ext>
              </a:extLst>
            </p:cNvPr>
            <p:cNvSpPr txBox="1"/>
            <p:nvPr>
              <p:custDataLst>
                <p:tags r:id="rId18"/>
              </p:custDataLst>
            </p:nvPr>
          </p:nvSpPr>
          <p:spPr>
            <a:xfrm>
              <a:off x="1190943"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20" name="TextBox 19">
            <a:extLst>
              <a:ext uri="{FF2B5EF4-FFF2-40B4-BE49-F238E27FC236}">
                <a16:creationId xmlns:a16="http://schemas.microsoft.com/office/drawing/2014/main" id="{8A065F50-2680-6C4E-461D-E78164654324}"/>
              </a:ext>
            </a:extLst>
          </p:cNvPr>
          <p:cNvSpPr txBox="1"/>
          <p:nvPr>
            <p:custDataLst>
              <p:tags r:id="rId13"/>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pPr algn="l"/>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en-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3" name="Picture 2">
            <a:extLst>
              <a:ext uri="{FF2B5EF4-FFF2-40B4-BE49-F238E27FC236}">
                <a16:creationId xmlns:a16="http://schemas.microsoft.com/office/drawing/2014/main" id="{25C9F6B1-1EBD-46D3-B4AC-A437F327C205}"/>
              </a:ext>
            </a:extLst>
          </p:cNvPr>
          <p:cNvPicPr>
            <a:picLocks/>
          </p:cNvPicPr>
          <p:nvPr>
            <p:custDataLst>
              <p:tags r:id="rId14"/>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5368795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EECD20-2EA7-436A-A678-E41D52096818}"/>
              </a:ext>
            </a:extLst>
          </p:cNvPr>
          <p:cNvSpPr>
            <a:spLocks noGrp="1"/>
          </p:cNvSpPr>
          <p:nvPr>
            <p:ph idx="1"/>
          </p:nvPr>
        </p:nvSpPr>
        <p:spPr>
          <a:xfrm>
            <a:off x="419100" y="1143000"/>
            <a:ext cx="8382000" cy="4800600"/>
          </a:xfrm>
        </p:spPr>
        <p:txBody>
          <a:bodyPr/>
          <a:lstStyle/>
          <a:p>
            <a:pPr marL="0" indent="0">
              <a:buNone/>
            </a:pPr>
            <a:endParaRPr lang="en-US" dirty="0"/>
          </a:p>
        </p:txBody>
      </p:sp>
      <p:pic>
        <p:nvPicPr>
          <p:cNvPr id="18" name="Picture 17">
            <a:extLst>
              <a:ext uri="{FF2B5EF4-FFF2-40B4-BE49-F238E27FC236}">
                <a16:creationId xmlns:a16="http://schemas.microsoft.com/office/drawing/2014/main" id="{2059370D-A230-4ED0-87AF-A36D1287D954}"/>
              </a:ext>
            </a:extLst>
          </p:cNvPr>
          <p:cNvPicPr>
            <a:picLocks noChangeAspect="1"/>
          </p:cNvPicPr>
          <p:nvPr/>
        </p:nvPicPr>
        <p:blipFill>
          <a:blip r:embed="rId2"/>
          <a:stretch>
            <a:fillRect/>
          </a:stretch>
        </p:blipFill>
        <p:spPr>
          <a:xfrm>
            <a:off x="419100" y="2133600"/>
            <a:ext cx="8382000" cy="1568970"/>
          </a:xfrm>
          <a:prstGeom prst="rect">
            <a:avLst/>
          </a:prstGeom>
        </p:spPr>
      </p:pic>
      <p:sp>
        <p:nvSpPr>
          <p:cNvPr id="3" name="Rectangle 2">
            <a:extLst>
              <a:ext uri="{FF2B5EF4-FFF2-40B4-BE49-F238E27FC236}">
                <a16:creationId xmlns:a16="http://schemas.microsoft.com/office/drawing/2014/main" id="{74FBEE1B-5198-485E-9EF1-22D5FD4C14A1}"/>
              </a:ext>
            </a:extLst>
          </p:cNvPr>
          <p:cNvSpPr txBox="1">
            <a:spLocks noChangeArrowheads="1"/>
          </p:cNvSpPr>
          <p:nvPr/>
        </p:nvSpPr>
        <p:spPr bwMode="auto">
          <a:xfrm>
            <a:off x="514350" y="2278970"/>
            <a:ext cx="8229600" cy="1443985"/>
          </a:xfrm>
          <a:prstGeom prst="rect">
            <a:avLst/>
          </a:prstGeom>
          <a:noFill/>
          <a:ln w="12700" cap="flat" cmpd="sng" algn="ctr">
            <a:solidFill>
              <a:schemeClr val="bg1"/>
            </a:solidFill>
            <a:prstDash val="solid"/>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a:lstStyle>
          <a:p>
            <a:pPr marL="0" marR="0" lvl="0" indent="0" algn="ctr" defTabSz="914400" rtl="0" eaLnBrk="0" fontAlgn="base" latinLnBrk="0" hangingPunct="0">
              <a:lnSpc>
                <a:spcPct val="100000"/>
              </a:lnSpc>
              <a:spcBef>
                <a:spcPts val="0"/>
              </a:spcBef>
              <a:spcAft>
                <a:spcPct val="0"/>
              </a:spcAft>
              <a:buClr>
                <a:srgbClr val="CC0000"/>
              </a:buClr>
              <a:buSzTx/>
              <a:buFont typeface="Wingdings" pitchFamily="2" charset="2"/>
              <a:buNone/>
              <a:tabLst/>
              <a:defRPr/>
            </a:pPr>
            <a:r>
              <a:rPr kumimoji="0" lang="en-US" altLang="en-US" sz="3200" b="1" i="0" u="none" strike="noStrike" kern="1200" cap="none" spc="0" normalizeH="0" baseline="0" noProof="0" dirty="0">
                <a:ln>
                  <a:noFill/>
                </a:ln>
                <a:solidFill>
                  <a:srgbClr val="CC0000"/>
                </a:solidFill>
                <a:effectLst/>
                <a:uLnTx/>
                <a:uFillTx/>
                <a:latin typeface="Liberation Sans" panose="020B0604020202020204" pitchFamily="34" charset="0"/>
                <a:ea typeface="+mn-ea"/>
                <a:cs typeface="+mn-cs"/>
              </a:rPr>
              <a:t>LEARNING OBJECTIVE 4</a:t>
            </a:r>
            <a:endParaRPr kumimoji="0" lang="en-US" sz="3200" b="0" i="0" u="none" strike="noStrike" kern="0" cap="none" spc="0" normalizeH="0" baseline="0" noProof="0" dirty="0">
              <a:ln>
                <a:noFill/>
              </a:ln>
              <a:solidFill>
                <a:srgbClr val="EEECE1"/>
              </a:solidFill>
              <a:effectLst/>
              <a:uLnTx/>
              <a:uFillTx/>
              <a:latin typeface="Liberation Sans" panose="020B0604020202020204" pitchFamily="34" charset="0"/>
              <a:ea typeface="+mn-ea"/>
              <a:cs typeface="+mn-cs"/>
            </a:endParaRPr>
          </a:p>
          <a:p>
            <a:pPr marL="0" marR="0" lvl="0" indent="0" algn="ctr" defTabSz="914400" rtl="0" eaLnBrk="0" fontAlgn="base" latinLnBrk="0" hangingPunct="0">
              <a:lnSpc>
                <a:spcPct val="100000"/>
              </a:lnSpc>
              <a:spcBef>
                <a:spcPts val="0"/>
              </a:spcBef>
              <a:spcAft>
                <a:spcPct val="0"/>
              </a:spcAft>
              <a:buClr>
                <a:srgbClr val="CC0000"/>
              </a:buClr>
              <a:buSzTx/>
              <a:buFont typeface="Wingdings" pitchFamily="2" charset="2"/>
              <a:buNone/>
              <a:tabLst/>
              <a:defRPr/>
            </a:pPr>
            <a:r>
              <a:rPr kumimoji="0" lang="en-US" sz="2800" b="0" i="0" u="none" strike="noStrike" kern="0" cap="none" spc="0" normalizeH="0" baseline="0" noProof="0" dirty="0">
                <a:ln>
                  <a:noFill/>
                </a:ln>
                <a:solidFill>
                  <a:srgbClr val="0070C0">
                    <a:lumMod val="50000"/>
                  </a:srgbClr>
                </a:solidFill>
                <a:effectLst/>
                <a:uLnTx/>
                <a:uFillTx/>
                <a:latin typeface="Liberation Sans" panose="020B0604020202020204" pitchFamily="34" charset="0"/>
                <a:ea typeface="+mn-ea"/>
                <a:cs typeface="+mn-cs"/>
              </a:rPr>
              <a:t>Demonstrate how to report and analyze property, plant, equipment.</a:t>
            </a:r>
          </a:p>
        </p:txBody>
      </p:sp>
      <p:cxnSp>
        <p:nvCxnSpPr>
          <p:cNvPr id="4" name="Straight Connector 3">
            <a:extLst>
              <a:ext uri="{FF2B5EF4-FFF2-40B4-BE49-F238E27FC236}">
                <a16:creationId xmlns:a16="http://schemas.microsoft.com/office/drawing/2014/main" id="{2F16DEBF-762F-4079-A866-DB033614FC7F}"/>
              </a:ext>
            </a:extLst>
          </p:cNvPr>
          <p:cNvCxnSpPr/>
          <p:nvPr/>
        </p:nvCxnSpPr>
        <p:spPr bwMode="auto">
          <a:xfrm>
            <a:off x="457200" y="2133600"/>
            <a:ext cx="83439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4">
            <a:extLst>
              <a:ext uri="{FF2B5EF4-FFF2-40B4-BE49-F238E27FC236}">
                <a16:creationId xmlns:a16="http://schemas.microsoft.com/office/drawing/2014/main" id="{4B85920B-8195-4BF9-97D6-77484358D4B3}"/>
              </a:ext>
            </a:extLst>
          </p:cNvPr>
          <p:cNvCxnSpPr/>
          <p:nvPr/>
        </p:nvCxnSpPr>
        <p:spPr bwMode="auto">
          <a:xfrm flipV="1">
            <a:off x="457200" y="3733800"/>
            <a:ext cx="8343900" cy="22589"/>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19422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02" name="Text Box 2"/>
          <p:cNvSpPr txBox="1">
            <a:spLocks noChangeArrowheads="1"/>
          </p:cNvSpPr>
          <p:nvPr/>
        </p:nvSpPr>
        <p:spPr bwMode="auto">
          <a:xfrm>
            <a:off x="609600" y="1371600"/>
            <a:ext cx="8077200" cy="9541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spcBef>
                <a:spcPct val="30000"/>
              </a:spcBef>
              <a:spcAft>
                <a:spcPts val="0"/>
              </a:spcAft>
              <a:buSzPct val="80000"/>
            </a:pPr>
            <a:r>
              <a:rPr lang="en-US" altLang="en-US" sz="2800" dirty="0">
                <a:solidFill>
                  <a:srgbClr val="CC0000"/>
                </a:solidFill>
                <a:effectLst/>
                <a:latin typeface="Liberation Sans" panose="020B0604020202020204" pitchFamily="34" charset="0"/>
              </a:rPr>
              <a:t>Presentation of Property, </a:t>
            </a:r>
          </a:p>
          <a:p>
            <a:pPr>
              <a:spcBef>
                <a:spcPts val="0"/>
              </a:spcBef>
              <a:spcAft>
                <a:spcPct val="20000"/>
              </a:spcAft>
              <a:buSzPct val="80000"/>
            </a:pPr>
            <a:r>
              <a:rPr lang="en-US" altLang="en-US" sz="2800" dirty="0">
                <a:solidFill>
                  <a:srgbClr val="CC0000"/>
                </a:solidFill>
                <a:effectLst/>
                <a:latin typeface="Liberation Sans" panose="020B0604020202020204" pitchFamily="34" charset="0"/>
              </a:rPr>
              <a:t>Plant, Equipment</a:t>
            </a:r>
          </a:p>
        </p:txBody>
      </p:sp>
      <p:sp>
        <p:nvSpPr>
          <p:cNvPr id="1075206" name="Text Box 6"/>
          <p:cNvSpPr txBox="1">
            <a:spLocks noChangeArrowheads="1"/>
          </p:cNvSpPr>
          <p:nvPr/>
        </p:nvSpPr>
        <p:spPr bwMode="auto">
          <a:xfrm>
            <a:off x="2819400" y="4572000"/>
            <a:ext cx="5562600" cy="10218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4025" indent="-454025" algn="l">
              <a:defRPr sz="2400">
                <a:solidFill>
                  <a:schemeClr val="tx1"/>
                </a:solidFill>
                <a:latin typeface="Times New Roman" pitchFamily="18" charset="0"/>
              </a:defRPr>
            </a:lvl1pPr>
            <a:lvl2pPr marL="914400" indent="-58738" algn="l">
              <a:defRPr sz="2400">
                <a:solidFill>
                  <a:schemeClr val="tx1"/>
                </a:solidFill>
                <a:latin typeface="Times New Roman" pitchFamily="18" charset="0"/>
              </a:defRPr>
            </a:lvl2pPr>
            <a:lvl3pPr marL="1374775" indent="-346075" algn="l">
              <a:defRPr sz="2400">
                <a:solidFill>
                  <a:schemeClr val="tx1"/>
                </a:solidFill>
                <a:latin typeface="Times New Roman" pitchFamily="18" charset="0"/>
              </a:defRPr>
            </a:lvl3pPr>
            <a:lvl4pPr marL="2351088" indent="-457200" algn="l">
              <a:defRPr sz="2400">
                <a:solidFill>
                  <a:schemeClr val="tx1"/>
                </a:solidFill>
                <a:latin typeface="Times New Roman" pitchFamily="18" charset="0"/>
              </a:defRPr>
            </a:lvl4pPr>
            <a:lvl5pPr marL="2922588" indent="-457200" algn="l">
              <a:defRPr sz="2400">
                <a:solidFill>
                  <a:schemeClr val="tx1"/>
                </a:solidFill>
                <a:latin typeface="Times New Roman" pitchFamily="18" charset="0"/>
              </a:defRPr>
            </a:lvl5pPr>
            <a:lvl6pPr marL="3379788" indent="-457200" eaLnBrk="0" fontAlgn="base" hangingPunct="0">
              <a:spcBef>
                <a:spcPct val="0"/>
              </a:spcBef>
              <a:spcAft>
                <a:spcPct val="0"/>
              </a:spcAft>
              <a:defRPr sz="2400">
                <a:solidFill>
                  <a:schemeClr val="tx1"/>
                </a:solidFill>
                <a:latin typeface="Times New Roman" pitchFamily="18" charset="0"/>
              </a:defRPr>
            </a:lvl6pPr>
            <a:lvl7pPr marL="3836988" indent="-457200" eaLnBrk="0" fontAlgn="base" hangingPunct="0">
              <a:spcBef>
                <a:spcPct val="0"/>
              </a:spcBef>
              <a:spcAft>
                <a:spcPct val="0"/>
              </a:spcAft>
              <a:defRPr sz="2400">
                <a:solidFill>
                  <a:schemeClr val="tx1"/>
                </a:solidFill>
                <a:latin typeface="Times New Roman" pitchFamily="18" charset="0"/>
              </a:defRPr>
            </a:lvl7pPr>
            <a:lvl8pPr marL="4294188" indent="-457200" eaLnBrk="0" fontAlgn="base" hangingPunct="0">
              <a:spcBef>
                <a:spcPct val="0"/>
              </a:spcBef>
              <a:spcAft>
                <a:spcPct val="0"/>
              </a:spcAft>
              <a:defRPr sz="2400">
                <a:solidFill>
                  <a:schemeClr val="tx1"/>
                </a:solidFill>
                <a:latin typeface="Times New Roman" pitchFamily="18" charset="0"/>
              </a:defRPr>
            </a:lvl8pPr>
            <a:lvl9pPr marL="4751388" indent="-457200" eaLnBrk="0" fontAlgn="base" hangingPunct="0">
              <a:spcBef>
                <a:spcPct val="0"/>
              </a:spcBef>
              <a:spcAft>
                <a:spcPct val="0"/>
              </a:spcAft>
              <a:defRPr sz="2400">
                <a:solidFill>
                  <a:schemeClr val="tx1"/>
                </a:solidFill>
                <a:latin typeface="Times New Roman" pitchFamily="18" charset="0"/>
              </a:defRPr>
            </a:lvl9pPr>
          </a:lstStyle>
          <a:p>
            <a:pPr marL="457200" indent="-457200">
              <a:lnSpc>
                <a:spcPct val="120000"/>
              </a:lnSpc>
              <a:spcBef>
                <a:spcPts val="1200"/>
              </a:spcBef>
              <a:buClr>
                <a:srgbClr val="CC0000"/>
              </a:buClr>
              <a:buSzPct val="80000"/>
              <a:buFont typeface="Wingdings" pitchFamily="2" charset="2"/>
              <a:buChar char="u"/>
            </a:pPr>
            <a:r>
              <a:rPr lang="en-US" altLang="en-US" sz="2100" b="0" dirty="0">
                <a:solidFill>
                  <a:schemeClr val="bg2"/>
                </a:solidFill>
                <a:latin typeface="Liberation Sans" panose="020B0604020202020204" pitchFamily="34" charset="0"/>
              </a:rPr>
              <a:t>Basis of valuation (usually cost)</a:t>
            </a:r>
          </a:p>
          <a:p>
            <a:pPr marL="457200" indent="-457200">
              <a:lnSpc>
                <a:spcPct val="120000"/>
              </a:lnSpc>
              <a:spcBef>
                <a:spcPts val="1200"/>
              </a:spcBef>
              <a:buClr>
                <a:srgbClr val="CC0000"/>
              </a:buClr>
              <a:buSzPct val="80000"/>
              <a:buFont typeface="Wingdings" pitchFamily="2" charset="2"/>
              <a:buChar char="u"/>
            </a:pPr>
            <a:r>
              <a:rPr lang="en-US" altLang="en-US" sz="2100" b="0" dirty="0">
                <a:solidFill>
                  <a:schemeClr val="bg2"/>
                </a:solidFill>
                <a:latin typeface="Liberation Sans" panose="020B0604020202020204" pitchFamily="34" charset="0"/>
              </a:rPr>
              <a:t>Pledges, liens, and other commitments</a:t>
            </a:r>
          </a:p>
        </p:txBody>
      </p:sp>
      <p:sp>
        <p:nvSpPr>
          <p:cNvPr id="1075207" name="Text Box 7"/>
          <p:cNvSpPr txBox="1">
            <a:spLocks noChangeArrowheads="1"/>
          </p:cNvSpPr>
          <p:nvPr/>
        </p:nvSpPr>
        <p:spPr bwMode="auto">
          <a:xfrm>
            <a:off x="609600" y="2405795"/>
            <a:ext cx="8001000" cy="461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4025" indent="-454025" algn="l">
              <a:defRPr sz="2400">
                <a:solidFill>
                  <a:schemeClr val="tx1"/>
                </a:solidFill>
                <a:latin typeface="Times New Roman" pitchFamily="18" charset="0"/>
              </a:defRPr>
            </a:lvl1pPr>
            <a:lvl2pPr marL="914400" indent="-58738" algn="l">
              <a:defRPr sz="2400">
                <a:solidFill>
                  <a:schemeClr val="tx1"/>
                </a:solidFill>
                <a:latin typeface="Times New Roman" pitchFamily="18" charset="0"/>
              </a:defRPr>
            </a:lvl2pPr>
            <a:lvl3pPr marL="1374775" indent="-346075" algn="l">
              <a:defRPr sz="2400">
                <a:solidFill>
                  <a:schemeClr val="tx1"/>
                </a:solidFill>
                <a:latin typeface="Times New Roman" pitchFamily="18" charset="0"/>
              </a:defRPr>
            </a:lvl3pPr>
            <a:lvl4pPr marL="2351088" indent="-457200" algn="l">
              <a:defRPr sz="2400">
                <a:solidFill>
                  <a:schemeClr val="tx1"/>
                </a:solidFill>
                <a:latin typeface="Times New Roman" pitchFamily="18" charset="0"/>
              </a:defRPr>
            </a:lvl4pPr>
            <a:lvl5pPr marL="2922588" indent="-457200" algn="l">
              <a:defRPr sz="2400">
                <a:solidFill>
                  <a:schemeClr val="tx1"/>
                </a:solidFill>
                <a:latin typeface="Times New Roman" pitchFamily="18" charset="0"/>
              </a:defRPr>
            </a:lvl5pPr>
            <a:lvl6pPr marL="3379788" indent="-457200" eaLnBrk="0" fontAlgn="base" hangingPunct="0">
              <a:spcBef>
                <a:spcPct val="0"/>
              </a:spcBef>
              <a:spcAft>
                <a:spcPct val="0"/>
              </a:spcAft>
              <a:defRPr sz="2400">
                <a:solidFill>
                  <a:schemeClr val="tx1"/>
                </a:solidFill>
                <a:latin typeface="Times New Roman" pitchFamily="18" charset="0"/>
              </a:defRPr>
            </a:lvl6pPr>
            <a:lvl7pPr marL="3836988" indent="-457200" eaLnBrk="0" fontAlgn="base" hangingPunct="0">
              <a:spcBef>
                <a:spcPct val="0"/>
              </a:spcBef>
              <a:spcAft>
                <a:spcPct val="0"/>
              </a:spcAft>
              <a:defRPr sz="2400">
                <a:solidFill>
                  <a:schemeClr val="tx1"/>
                </a:solidFill>
                <a:latin typeface="Times New Roman" pitchFamily="18" charset="0"/>
              </a:defRPr>
            </a:lvl7pPr>
            <a:lvl8pPr marL="4294188" indent="-457200" eaLnBrk="0" fontAlgn="base" hangingPunct="0">
              <a:spcBef>
                <a:spcPct val="0"/>
              </a:spcBef>
              <a:spcAft>
                <a:spcPct val="0"/>
              </a:spcAft>
              <a:defRPr sz="2400">
                <a:solidFill>
                  <a:schemeClr val="tx1"/>
                </a:solidFill>
                <a:latin typeface="Times New Roman" pitchFamily="18" charset="0"/>
              </a:defRPr>
            </a:lvl8pPr>
            <a:lvl9pPr marL="4751388" indent="-457200"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50000"/>
              </a:spcBef>
              <a:buSzPct val="80000"/>
            </a:pPr>
            <a:r>
              <a:rPr lang="en-US" altLang="en-US" sz="2200" dirty="0">
                <a:effectLst/>
                <a:latin typeface="Liberation Sans" panose="020B0604020202020204" pitchFamily="34" charset="0"/>
              </a:rPr>
              <a:t>Depreciating</a:t>
            </a:r>
            <a:r>
              <a:rPr lang="en-US" altLang="en-US" sz="2200" b="0" dirty="0">
                <a:effectLst/>
                <a:latin typeface="Liberation Sans" panose="020B0604020202020204" pitchFamily="34" charset="0"/>
              </a:rPr>
              <a:t> assets, use Accumulated Depreciation.</a:t>
            </a:r>
          </a:p>
        </p:txBody>
      </p:sp>
      <p:sp>
        <p:nvSpPr>
          <p:cNvPr id="1075208" name="Text Box 8"/>
          <p:cNvSpPr txBox="1">
            <a:spLocks noChangeArrowheads="1"/>
          </p:cNvSpPr>
          <p:nvPr/>
        </p:nvSpPr>
        <p:spPr bwMode="auto">
          <a:xfrm>
            <a:off x="669105" y="4572000"/>
            <a:ext cx="1778051"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rgbClr val="CC0000"/>
                </a:solidFill>
                <a:latin typeface="Liberation Sans" panose="020B0604020202020204" pitchFamily="34" charset="0"/>
              </a:rPr>
              <a:t>Disclosures</a:t>
            </a:r>
          </a:p>
        </p:txBody>
      </p:sp>
      <p:sp>
        <p:nvSpPr>
          <p:cNvPr id="7" name="Rectangle 3"/>
          <p:cNvSpPr txBox="1">
            <a:spLocks noChangeArrowheads="1"/>
          </p:cNvSpPr>
          <p:nvPr/>
        </p:nvSpPr>
        <p:spPr bwMode="auto">
          <a:xfrm>
            <a:off x="609600" y="381000"/>
            <a:ext cx="82296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0000E2"/>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dirty="0">
                <a:solidFill>
                  <a:schemeClr val="tx1"/>
                </a:solidFill>
              </a:rPr>
              <a:t>Presentation and Analysis</a:t>
            </a:r>
          </a:p>
        </p:txBody>
      </p:sp>
      <p:sp>
        <p:nvSpPr>
          <p:cNvPr id="8"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6</a:t>
            </a:r>
          </a:p>
        </p:txBody>
      </p:sp>
      <p:sp>
        <p:nvSpPr>
          <p:cNvPr id="14" name="Line 16"/>
          <p:cNvSpPr>
            <a:spLocks noChangeShapeType="1"/>
          </p:cNvSpPr>
          <p:nvPr/>
        </p:nvSpPr>
        <p:spPr bwMode="auto">
          <a:xfrm>
            <a:off x="381000" y="4267200"/>
            <a:ext cx="8382000"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Tree>
    <p:extLst>
      <p:ext uri="{BB962C8B-B14F-4D97-AF65-F5344CB8AC3E}">
        <p14:creationId xmlns:p14="http://schemas.microsoft.com/office/powerpoint/2010/main" val="148538743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75206">
                                            <p:txEl>
                                              <p:pRg st="0" end="0"/>
                                            </p:txEl>
                                          </p:spTgt>
                                        </p:tgtEl>
                                        <p:attrNameLst>
                                          <p:attrName>style.visibility</p:attrName>
                                        </p:attrNameLst>
                                      </p:cBhvr>
                                      <p:to>
                                        <p:strVal val="visible"/>
                                      </p:to>
                                    </p:set>
                                    <p:animEffect transition="in" filter="wipe(left)">
                                      <p:cBhvr>
                                        <p:cTn id="7" dur="500"/>
                                        <p:tgtEl>
                                          <p:spTgt spid="10752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75206">
                                            <p:txEl>
                                              <p:pRg st="1" end="1"/>
                                            </p:txEl>
                                          </p:spTgt>
                                        </p:tgtEl>
                                        <p:attrNameLst>
                                          <p:attrName>style.visibility</p:attrName>
                                        </p:attrNameLst>
                                      </p:cBhvr>
                                      <p:to>
                                        <p:strVal val="visible"/>
                                      </p:to>
                                    </p:set>
                                    <p:animEffect transition="in" filter="wipe(left)">
                                      <p:cBhvr>
                                        <p:cTn id="12" dur="500"/>
                                        <p:tgtEl>
                                          <p:spTgt spid="107520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06"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7"/>
          <p:cNvSpPr txBox="1">
            <a:spLocks noChangeArrowheads="1"/>
          </p:cNvSpPr>
          <p:nvPr/>
        </p:nvSpPr>
        <p:spPr bwMode="auto">
          <a:xfrm>
            <a:off x="609600" y="1371600"/>
            <a:ext cx="8001000" cy="5349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10000"/>
              </a:lnSpc>
              <a:spcBef>
                <a:spcPct val="30000"/>
              </a:spcBef>
              <a:spcAft>
                <a:spcPct val="20000"/>
              </a:spcAft>
              <a:buSzPct val="80000"/>
            </a:pPr>
            <a:r>
              <a:rPr lang="en-US" altLang="en-US" sz="2800" dirty="0">
                <a:solidFill>
                  <a:srgbClr val="CC0000"/>
                </a:solidFill>
                <a:latin typeface="Liberation Sans" panose="020B0604020202020204" pitchFamily="34" charset="0"/>
              </a:rPr>
              <a:t>Factors Involved in the Depreciation Process</a:t>
            </a:r>
            <a:endParaRPr lang="en-US" altLang="en-US" sz="2800" b="0" dirty="0">
              <a:solidFill>
                <a:srgbClr val="CC0000"/>
              </a:solidFill>
              <a:latin typeface="Liberation Sans" panose="020B0604020202020204" pitchFamily="34" charset="0"/>
            </a:endParaRPr>
          </a:p>
        </p:txBody>
      </p:sp>
      <p:sp>
        <p:nvSpPr>
          <p:cNvPr id="1020936" name="Text Box 8"/>
          <p:cNvSpPr txBox="1">
            <a:spLocks noChangeArrowheads="1"/>
          </p:cNvSpPr>
          <p:nvPr/>
        </p:nvSpPr>
        <p:spPr bwMode="auto">
          <a:xfrm>
            <a:off x="596900" y="2011363"/>
            <a:ext cx="8013700" cy="2179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74675" indent="-574675" algn="l">
              <a:defRPr sz="2400">
                <a:solidFill>
                  <a:schemeClr val="tx1"/>
                </a:solidFill>
                <a:latin typeface="Times New Roman" pitchFamily="18" charset="0"/>
              </a:defRPr>
            </a:lvl1pPr>
            <a:lvl2pPr marL="1146175" indent="-457200" algn="l">
              <a:defRPr sz="2400">
                <a:solidFill>
                  <a:schemeClr val="tx1"/>
                </a:solidFill>
                <a:latin typeface="Times New Roman" pitchFamily="18" charset="0"/>
              </a:defRPr>
            </a:lvl2pPr>
            <a:lvl3pPr marL="1717675" indent="-457200" algn="l">
              <a:defRPr sz="2400">
                <a:solidFill>
                  <a:schemeClr val="tx1"/>
                </a:solidFill>
                <a:latin typeface="Times New Roman" pitchFamily="18" charset="0"/>
              </a:defRPr>
            </a:lvl3pPr>
            <a:lvl4pPr marL="2289175" indent="-457200" algn="l">
              <a:defRPr sz="2400">
                <a:solidFill>
                  <a:schemeClr val="tx1"/>
                </a:solidFill>
                <a:latin typeface="Times New Roman" pitchFamily="18" charset="0"/>
              </a:defRPr>
            </a:lvl4pPr>
            <a:lvl5pPr marL="2860675" indent="-457200" algn="l">
              <a:defRPr sz="2400">
                <a:solidFill>
                  <a:schemeClr val="tx1"/>
                </a:solidFill>
                <a:latin typeface="Times New Roman" pitchFamily="18" charset="0"/>
              </a:defRPr>
            </a:lvl5pPr>
            <a:lvl6pPr marL="3317875" indent="-457200" eaLnBrk="0" fontAlgn="base" hangingPunct="0">
              <a:spcBef>
                <a:spcPct val="0"/>
              </a:spcBef>
              <a:spcAft>
                <a:spcPct val="0"/>
              </a:spcAft>
              <a:defRPr sz="2400">
                <a:solidFill>
                  <a:schemeClr val="tx1"/>
                </a:solidFill>
                <a:latin typeface="Times New Roman" pitchFamily="18" charset="0"/>
              </a:defRPr>
            </a:lvl6pPr>
            <a:lvl7pPr marL="3775075" indent="-457200" eaLnBrk="0" fontAlgn="base" hangingPunct="0">
              <a:spcBef>
                <a:spcPct val="0"/>
              </a:spcBef>
              <a:spcAft>
                <a:spcPct val="0"/>
              </a:spcAft>
              <a:defRPr sz="2400">
                <a:solidFill>
                  <a:schemeClr val="tx1"/>
                </a:solidFill>
                <a:latin typeface="Times New Roman" pitchFamily="18" charset="0"/>
              </a:defRPr>
            </a:lvl7pPr>
            <a:lvl8pPr marL="4232275" indent="-457200" eaLnBrk="0" fontAlgn="base" hangingPunct="0">
              <a:spcBef>
                <a:spcPct val="0"/>
              </a:spcBef>
              <a:spcAft>
                <a:spcPct val="0"/>
              </a:spcAft>
              <a:defRPr sz="2400">
                <a:solidFill>
                  <a:schemeClr val="tx1"/>
                </a:solidFill>
                <a:latin typeface="Times New Roman" pitchFamily="18" charset="0"/>
              </a:defRPr>
            </a:lvl8pPr>
            <a:lvl9pPr marL="4689475" indent="-457200" eaLnBrk="0" fontAlgn="base" hangingPunct="0">
              <a:spcBef>
                <a:spcPct val="0"/>
              </a:spcBef>
              <a:spcAft>
                <a:spcPct val="0"/>
              </a:spcAft>
              <a:defRPr sz="2400">
                <a:solidFill>
                  <a:schemeClr val="tx1"/>
                </a:solidFill>
                <a:latin typeface="Times New Roman" pitchFamily="18" charset="0"/>
              </a:defRPr>
            </a:lvl9pPr>
          </a:lstStyle>
          <a:p>
            <a:pPr marL="0" indent="0">
              <a:lnSpc>
                <a:spcPct val="120000"/>
              </a:lnSpc>
              <a:spcBef>
                <a:spcPts val="1200"/>
              </a:spcBef>
              <a:buClr>
                <a:srgbClr val="800000"/>
              </a:buClr>
              <a:defRPr/>
            </a:pPr>
            <a:r>
              <a:rPr lang="en-US" sz="2300" dirty="0">
                <a:latin typeface="Liberation Sans" panose="020B0604020202020204" pitchFamily="34" charset="0"/>
              </a:rPr>
              <a:t>Three basic questions:</a:t>
            </a:r>
          </a:p>
          <a:p>
            <a:pPr marL="736600" indent="-504825">
              <a:lnSpc>
                <a:spcPct val="120000"/>
              </a:lnSpc>
              <a:spcBef>
                <a:spcPts val="1200"/>
              </a:spcBef>
              <a:buClr>
                <a:schemeClr val="tx1"/>
              </a:buClr>
              <a:buFont typeface="+mj-lt"/>
              <a:buAutoNum type="arabicPeriod"/>
              <a:defRPr/>
            </a:pPr>
            <a:r>
              <a:rPr lang="en-US" sz="2200" b="0" dirty="0">
                <a:latin typeface="Liberation Sans" panose="020B0604020202020204" pitchFamily="34" charset="0"/>
              </a:rPr>
              <a:t>What depreciable base is to be used?</a:t>
            </a:r>
          </a:p>
          <a:p>
            <a:pPr marL="736600" indent="-504825">
              <a:lnSpc>
                <a:spcPct val="120000"/>
              </a:lnSpc>
              <a:spcBef>
                <a:spcPts val="1200"/>
              </a:spcBef>
              <a:buClr>
                <a:schemeClr val="tx1"/>
              </a:buClr>
              <a:buFont typeface="+mj-lt"/>
              <a:buAutoNum type="arabicPeriod"/>
              <a:defRPr/>
            </a:pPr>
            <a:r>
              <a:rPr lang="en-US" sz="2200" b="0" dirty="0">
                <a:latin typeface="Liberation Sans" panose="020B0604020202020204" pitchFamily="34" charset="0"/>
              </a:rPr>
              <a:t>What is the asset’s useful life?</a:t>
            </a:r>
          </a:p>
          <a:p>
            <a:pPr marL="736600" indent="-504825">
              <a:lnSpc>
                <a:spcPct val="120000"/>
              </a:lnSpc>
              <a:spcBef>
                <a:spcPts val="1200"/>
              </a:spcBef>
              <a:buClr>
                <a:schemeClr val="tx1"/>
              </a:buClr>
              <a:buFont typeface="+mj-lt"/>
              <a:buAutoNum type="arabicPeriod"/>
              <a:defRPr/>
            </a:pPr>
            <a:r>
              <a:rPr lang="en-US" sz="2200" b="0" dirty="0">
                <a:latin typeface="Liberation Sans" panose="020B0604020202020204" pitchFamily="34" charset="0"/>
              </a:rPr>
              <a:t>What method of cost apportionment is best?</a:t>
            </a: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6"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1</a:t>
            </a:r>
          </a:p>
        </p:txBody>
      </p:sp>
      <p:sp>
        <p:nvSpPr>
          <p:cNvPr id="7" name="Rectangle 4"/>
          <p:cNvSpPr txBox="1">
            <a:spLocks noChangeArrowheads="1"/>
          </p:cNvSpPr>
          <p:nvPr/>
        </p:nvSpPr>
        <p:spPr bwMode="auto">
          <a:xfrm>
            <a:off x="609600" y="381000"/>
            <a:ext cx="8382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algn="l"/>
            <a:r>
              <a:rPr lang="en-US" sz="3200" i="0" kern="1200" dirty="0">
                <a:solidFill>
                  <a:schemeClr val="tx1"/>
                </a:solidFill>
                <a:effectLst/>
                <a:latin typeface="Liberation Sans" panose="020B0604020202020204" pitchFamily="34" charset="0"/>
                <a:ea typeface="+mn-ea"/>
                <a:cs typeface="+mn-cs"/>
              </a:rPr>
              <a:t>Depreciation—Method of Cost Allocation</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0936">
                                            <p:txEl>
                                              <p:pRg st="0" end="0"/>
                                            </p:txEl>
                                          </p:spTgt>
                                        </p:tgtEl>
                                        <p:attrNameLst>
                                          <p:attrName>style.visibility</p:attrName>
                                        </p:attrNameLst>
                                      </p:cBhvr>
                                      <p:to>
                                        <p:strVal val="visible"/>
                                      </p:to>
                                    </p:set>
                                    <p:animEffect transition="in" filter="wipe(left)">
                                      <p:cBhvr>
                                        <p:cTn id="7" dur="500"/>
                                        <p:tgtEl>
                                          <p:spTgt spid="10209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0936">
                                            <p:txEl>
                                              <p:pRg st="1" end="1"/>
                                            </p:txEl>
                                          </p:spTgt>
                                        </p:tgtEl>
                                        <p:attrNameLst>
                                          <p:attrName>style.visibility</p:attrName>
                                        </p:attrNameLst>
                                      </p:cBhvr>
                                      <p:to>
                                        <p:strVal val="visible"/>
                                      </p:to>
                                    </p:set>
                                    <p:animEffect transition="in" filter="wipe(left)">
                                      <p:cBhvr>
                                        <p:cTn id="12" dur="500"/>
                                        <p:tgtEl>
                                          <p:spTgt spid="10209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20936">
                                            <p:txEl>
                                              <p:pRg st="2" end="2"/>
                                            </p:txEl>
                                          </p:spTgt>
                                        </p:tgtEl>
                                        <p:attrNameLst>
                                          <p:attrName>style.visibility</p:attrName>
                                        </p:attrNameLst>
                                      </p:cBhvr>
                                      <p:to>
                                        <p:strVal val="visible"/>
                                      </p:to>
                                    </p:set>
                                    <p:animEffect transition="in" filter="wipe(left)">
                                      <p:cBhvr>
                                        <p:cTn id="17" dur="500"/>
                                        <p:tgtEl>
                                          <p:spTgt spid="102093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20936">
                                            <p:txEl>
                                              <p:pRg st="3" end="3"/>
                                            </p:txEl>
                                          </p:spTgt>
                                        </p:tgtEl>
                                        <p:attrNameLst>
                                          <p:attrName>style.visibility</p:attrName>
                                        </p:attrNameLst>
                                      </p:cBhvr>
                                      <p:to>
                                        <p:strVal val="visible"/>
                                      </p:to>
                                    </p:set>
                                    <p:animEffect transition="in" filter="wipe(left)">
                                      <p:cBhvr>
                                        <p:cTn id="22" dur="500"/>
                                        <p:tgtEl>
                                          <p:spTgt spid="102093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0936" grpId="0" build="p" bldLvl="3"/>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26B85-7690-4D9F-8EEC-2238AFB7F32E}"/>
              </a:ext>
            </a:extLst>
          </p:cNvPr>
          <p:cNvSpPr>
            <a:spLocks noGrp="1"/>
          </p:cNvSpPr>
          <p:nvPr>
            <p:ph type="title"/>
          </p:nvPr>
        </p:nvSpPr>
        <p:spPr/>
        <p:txBody>
          <a:bodyPr/>
          <a:lstStyle/>
          <a:p>
            <a:endParaRPr lang="en-US" dirty="0"/>
          </a:p>
        </p:txBody>
      </p:sp>
      <p:pic>
        <p:nvPicPr>
          <p:cNvPr id="2" name="Picture 1">
            <a:extLst>
              <a:ext uri="{FF2B5EF4-FFF2-40B4-BE49-F238E27FC236}">
                <a16:creationId xmlns:a16="http://schemas.microsoft.com/office/drawing/2014/main" id="{68EC2DA7-A9D8-2743-9EC6-2E1833F13BB0}"/>
              </a:ext>
            </a:extLst>
          </p:cNvPr>
          <p:cNvPicPr>
            <a:picLocks noChangeAspect="1"/>
          </p:cNvPicPr>
          <p:nvPr/>
        </p:nvPicPr>
        <p:blipFill>
          <a:blip r:embed="rId2"/>
          <a:stretch>
            <a:fillRect/>
          </a:stretch>
        </p:blipFill>
        <p:spPr>
          <a:xfrm>
            <a:off x="609600" y="1417638"/>
            <a:ext cx="8077200" cy="4727149"/>
          </a:xfrm>
          <a:prstGeom prst="rect">
            <a:avLst/>
          </a:prstGeom>
        </p:spPr>
      </p:pic>
      <p:pic>
        <p:nvPicPr>
          <p:cNvPr id="8" name="Picture 7">
            <a:extLst>
              <a:ext uri="{FF2B5EF4-FFF2-40B4-BE49-F238E27FC236}">
                <a16:creationId xmlns:a16="http://schemas.microsoft.com/office/drawing/2014/main" id="{83551590-882F-DB43-A382-1048035DB157}"/>
              </a:ext>
            </a:extLst>
          </p:cNvPr>
          <p:cNvPicPr>
            <a:picLocks noChangeAspect="1"/>
          </p:cNvPicPr>
          <p:nvPr/>
        </p:nvPicPr>
        <p:blipFill>
          <a:blip r:embed="rId3"/>
          <a:stretch>
            <a:fillRect/>
          </a:stretch>
        </p:blipFill>
        <p:spPr>
          <a:xfrm>
            <a:off x="457200" y="205851"/>
            <a:ext cx="2183606" cy="1292538"/>
          </a:xfrm>
          <a:prstGeom prst="rect">
            <a:avLst/>
          </a:prstGeom>
        </p:spPr>
      </p:pic>
      <p:sp>
        <p:nvSpPr>
          <p:cNvPr id="9" name="Rounded Rectangle 8">
            <a:extLst>
              <a:ext uri="{FF2B5EF4-FFF2-40B4-BE49-F238E27FC236}">
                <a16:creationId xmlns:a16="http://schemas.microsoft.com/office/drawing/2014/main" id="{A48C6292-D5CF-3E4F-9E07-6AA8A99CC45C}"/>
              </a:ext>
            </a:extLst>
          </p:cNvPr>
          <p:cNvSpPr/>
          <p:nvPr/>
        </p:nvSpPr>
        <p:spPr>
          <a:xfrm>
            <a:off x="762000" y="3124200"/>
            <a:ext cx="7620000" cy="381000"/>
          </a:xfrm>
          <a:prstGeom prst="round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N"/>
          </a:p>
        </p:txBody>
      </p:sp>
    </p:spTree>
    <p:extLst>
      <p:ext uri="{BB962C8B-B14F-4D97-AF65-F5344CB8AC3E}">
        <p14:creationId xmlns:p14="http://schemas.microsoft.com/office/powerpoint/2010/main" val="2659628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326B85-7690-4D9F-8EEC-2238AFB7F32E}"/>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E691778C-BC7D-A94B-8EDF-4F9DAAF4F7C2}"/>
              </a:ext>
            </a:extLst>
          </p:cNvPr>
          <p:cNvPicPr>
            <a:picLocks noChangeAspect="1"/>
          </p:cNvPicPr>
          <p:nvPr/>
        </p:nvPicPr>
        <p:blipFill>
          <a:blip r:embed="rId2"/>
          <a:stretch>
            <a:fillRect/>
          </a:stretch>
        </p:blipFill>
        <p:spPr>
          <a:xfrm>
            <a:off x="304800" y="0"/>
            <a:ext cx="2183606" cy="1292538"/>
          </a:xfrm>
          <a:prstGeom prst="rect">
            <a:avLst/>
          </a:prstGeom>
        </p:spPr>
      </p:pic>
      <p:pic>
        <p:nvPicPr>
          <p:cNvPr id="3" name="Picture 2">
            <a:extLst>
              <a:ext uri="{FF2B5EF4-FFF2-40B4-BE49-F238E27FC236}">
                <a16:creationId xmlns:a16="http://schemas.microsoft.com/office/drawing/2014/main" id="{6492882E-6760-8D47-B202-D93E23AAFB82}"/>
              </a:ext>
            </a:extLst>
          </p:cNvPr>
          <p:cNvPicPr>
            <a:picLocks noChangeAspect="1"/>
          </p:cNvPicPr>
          <p:nvPr/>
        </p:nvPicPr>
        <p:blipFill>
          <a:blip r:embed="rId3"/>
          <a:stretch>
            <a:fillRect/>
          </a:stretch>
        </p:blipFill>
        <p:spPr>
          <a:xfrm>
            <a:off x="152400" y="1448594"/>
            <a:ext cx="8001000" cy="1665782"/>
          </a:xfrm>
          <a:prstGeom prst="rect">
            <a:avLst/>
          </a:prstGeom>
        </p:spPr>
      </p:pic>
      <p:pic>
        <p:nvPicPr>
          <p:cNvPr id="6" name="Picture 5">
            <a:extLst>
              <a:ext uri="{FF2B5EF4-FFF2-40B4-BE49-F238E27FC236}">
                <a16:creationId xmlns:a16="http://schemas.microsoft.com/office/drawing/2014/main" id="{E976EB49-A4F7-5845-BC3D-4EA3F9EDB515}"/>
              </a:ext>
            </a:extLst>
          </p:cNvPr>
          <p:cNvPicPr>
            <a:picLocks noChangeAspect="1"/>
          </p:cNvPicPr>
          <p:nvPr/>
        </p:nvPicPr>
        <p:blipFill>
          <a:blip r:embed="rId4"/>
          <a:stretch>
            <a:fillRect/>
          </a:stretch>
        </p:blipFill>
        <p:spPr>
          <a:xfrm>
            <a:off x="2286000" y="3145332"/>
            <a:ext cx="6324600" cy="3733733"/>
          </a:xfrm>
          <a:prstGeom prst="rect">
            <a:avLst/>
          </a:prstGeom>
        </p:spPr>
      </p:pic>
      <p:sp>
        <p:nvSpPr>
          <p:cNvPr id="7" name="Left Arrow 6">
            <a:extLst>
              <a:ext uri="{FF2B5EF4-FFF2-40B4-BE49-F238E27FC236}">
                <a16:creationId xmlns:a16="http://schemas.microsoft.com/office/drawing/2014/main" id="{374DB0CD-8EA4-AB46-9469-7908C9D8F436}"/>
              </a:ext>
            </a:extLst>
          </p:cNvPr>
          <p:cNvSpPr/>
          <p:nvPr/>
        </p:nvSpPr>
        <p:spPr>
          <a:xfrm>
            <a:off x="7696200" y="1600200"/>
            <a:ext cx="685800" cy="152400"/>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32966815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FB78-BBC1-46AE-B17F-C1729CA64900}"/>
              </a:ext>
            </a:extLst>
          </p:cNvPr>
          <p:cNvSpPr>
            <a:spLocks noGrp="1"/>
          </p:cNvSpPr>
          <p:nvPr>
            <p:ph type="title"/>
          </p:nvPr>
        </p:nvSpPr>
        <p:spPr/>
        <p:txBody>
          <a:bodyPr/>
          <a:lstStyle/>
          <a:p>
            <a:endParaRPr lang="en-US" dirty="0"/>
          </a:p>
        </p:txBody>
      </p:sp>
      <p:pic>
        <p:nvPicPr>
          <p:cNvPr id="6" name="Picture 5">
            <a:extLst>
              <a:ext uri="{FF2B5EF4-FFF2-40B4-BE49-F238E27FC236}">
                <a16:creationId xmlns:a16="http://schemas.microsoft.com/office/drawing/2014/main" id="{FC0CF11E-46C1-0840-9AB3-43DD543AD896}"/>
              </a:ext>
            </a:extLst>
          </p:cNvPr>
          <p:cNvPicPr>
            <a:picLocks noChangeAspect="1"/>
          </p:cNvPicPr>
          <p:nvPr/>
        </p:nvPicPr>
        <p:blipFill>
          <a:blip r:embed="rId2"/>
          <a:stretch>
            <a:fillRect/>
          </a:stretch>
        </p:blipFill>
        <p:spPr>
          <a:xfrm>
            <a:off x="1171503" y="1219200"/>
            <a:ext cx="7972497" cy="5538200"/>
          </a:xfrm>
          <a:prstGeom prst="rect">
            <a:avLst/>
          </a:prstGeom>
        </p:spPr>
      </p:pic>
      <p:pic>
        <p:nvPicPr>
          <p:cNvPr id="5" name="Picture 4">
            <a:extLst>
              <a:ext uri="{FF2B5EF4-FFF2-40B4-BE49-F238E27FC236}">
                <a16:creationId xmlns:a16="http://schemas.microsoft.com/office/drawing/2014/main" id="{1DE97011-0CB4-E24A-AC1D-353370E3DDFA}"/>
              </a:ext>
            </a:extLst>
          </p:cNvPr>
          <p:cNvPicPr>
            <a:picLocks noChangeAspect="1"/>
          </p:cNvPicPr>
          <p:nvPr/>
        </p:nvPicPr>
        <p:blipFill>
          <a:blip r:embed="rId3"/>
          <a:stretch>
            <a:fillRect/>
          </a:stretch>
        </p:blipFill>
        <p:spPr>
          <a:xfrm>
            <a:off x="533400" y="265113"/>
            <a:ext cx="2183606" cy="1292538"/>
          </a:xfrm>
          <a:prstGeom prst="rect">
            <a:avLst/>
          </a:prstGeom>
        </p:spPr>
      </p:pic>
    </p:spTree>
    <p:extLst>
      <p:ext uri="{BB962C8B-B14F-4D97-AF65-F5344CB8AC3E}">
        <p14:creationId xmlns:p14="http://schemas.microsoft.com/office/powerpoint/2010/main" val="11307768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FB78-BBC1-46AE-B17F-C1729CA64900}"/>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1DE97011-0CB4-E24A-AC1D-353370E3DDFA}"/>
              </a:ext>
            </a:extLst>
          </p:cNvPr>
          <p:cNvPicPr>
            <a:picLocks noChangeAspect="1"/>
          </p:cNvPicPr>
          <p:nvPr/>
        </p:nvPicPr>
        <p:blipFill>
          <a:blip r:embed="rId2"/>
          <a:stretch>
            <a:fillRect/>
          </a:stretch>
        </p:blipFill>
        <p:spPr>
          <a:xfrm>
            <a:off x="152400" y="199869"/>
            <a:ext cx="2183606" cy="1292538"/>
          </a:xfrm>
          <a:prstGeom prst="rect">
            <a:avLst/>
          </a:prstGeom>
        </p:spPr>
      </p:pic>
      <p:pic>
        <p:nvPicPr>
          <p:cNvPr id="3" name="Picture 2">
            <a:extLst>
              <a:ext uri="{FF2B5EF4-FFF2-40B4-BE49-F238E27FC236}">
                <a16:creationId xmlns:a16="http://schemas.microsoft.com/office/drawing/2014/main" id="{9AC439B1-1C98-1A4D-9F61-3C2C08FC0311}"/>
              </a:ext>
            </a:extLst>
          </p:cNvPr>
          <p:cNvPicPr>
            <a:picLocks noChangeAspect="1"/>
          </p:cNvPicPr>
          <p:nvPr/>
        </p:nvPicPr>
        <p:blipFill>
          <a:blip r:embed="rId3"/>
          <a:stretch>
            <a:fillRect/>
          </a:stretch>
        </p:blipFill>
        <p:spPr>
          <a:xfrm>
            <a:off x="2819401" y="66934"/>
            <a:ext cx="5986748" cy="6714866"/>
          </a:xfrm>
          <a:prstGeom prst="rect">
            <a:avLst/>
          </a:prstGeom>
        </p:spPr>
      </p:pic>
    </p:spTree>
    <p:extLst>
      <p:ext uri="{BB962C8B-B14F-4D97-AF65-F5344CB8AC3E}">
        <p14:creationId xmlns:p14="http://schemas.microsoft.com/office/powerpoint/2010/main" val="26816747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FB78-BBC1-46AE-B17F-C1729CA64900}"/>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1DE97011-0CB4-E24A-AC1D-353370E3DDFA}"/>
              </a:ext>
            </a:extLst>
          </p:cNvPr>
          <p:cNvPicPr>
            <a:picLocks noChangeAspect="1"/>
          </p:cNvPicPr>
          <p:nvPr/>
        </p:nvPicPr>
        <p:blipFill>
          <a:blip r:embed="rId2"/>
          <a:stretch>
            <a:fillRect/>
          </a:stretch>
        </p:blipFill>
        <p:spPr>
          <a:xfrm>
            <a:off x="76200" y="274638"/>
            <a:ext cx="2183606" cy="1292538"/>
          </a:xfrm>
          <a:prstGeom prst="rect">
            <a:avLst/>
          </a:prstGeom>
        </p:spPr>
      </p:pic>
      <p:pic>
        <p:nvPicPr>
          <p:cNvPr id="4" name="Picture 3">
            <a:extLst>
              <a:ext uri="{FF2B5EF4-FFF2-40B4-BE49-F238E27FC236}">
                <a16:creationId xmlns:a16="http://schemas.microsoft.com/office/drawing/2014/main" id="{859E46D0-BED2-AF4C-8341-C5518FC302F3}"/>
              </a:ext>
            </a:extLst>
          </p:cNvPr>
          <p:cNvPicPr>
            <a:picLocks noChangeAspect="1"/>
          </p:cNvPicPr>
          <p:nvPr/>
        </p:nvPicPr>
        <p:blipFill>
          <a:blip r:embed="rId3"/>
          <a:stretch>
            <a:fillRect/>
          </a:stretch>
        </p:blipFill>
        <p:spPr>
          <a:xfrm>
            <a:off x="2333515" y="76200"/>
            <a:ext cx="6827154" cy="6858000"/>
          </a:xfrm>
          <a:prstGeom prst="rect">
            <a:avLst/>
          </a:prstGeom>
        </p:spPr>
      </p:pic>
    </p:spTree>
    <p:extLst>
      <p:ext uri="{BB962C8B-B14F-4D97-AF65-F5344CB8AC3E}">
        <p14:creationId xmlns:p14="http://schemas.microsoft.com/office/powerpoint/2010/main" val="21872914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FFB78-BBC1-46AE-B17F-C1729CA64900}"/>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1DE97011-0CB4-E24A-AC1D-353370E3DDFA}"/>
              </a:ext>
            </a:extLst>
          </p:cNvPr>
          <p:cNvPicPr>
            <a:picLocks noChangeAspect="1"/>
          </p:cNvPicPr>
          <p:nvPr/>
        </p:nvPicPr>
        <p:blipFill>
          <a:blip r:embed="rId2"/>
          <a:stretch>
            <a:fillRect/>
          </a:stretch>
        </p:blipFill>
        <p:spPr>
          <a:xfrm>
            <a:off x="76200" y="274638"/>
            <a:ext cx="2183606" cy="1292538"/>
          </a:xfrm>
          <a:prstGeom prst="rect">
            <a:avLst/>
          </a:prstGeom>
        </p:spPr>
      </p:pic>
      <p:pic>
        <p:nvPicPr>
          <p:cNvPr id="3" name="Picture 2">
            <a:extLst>
              <a:ext uri="{FF2B5EF4-FFF2-40B4-BE49-F238E27FC236}">
                <a16:creationId xmlns:a16="http://schemas.microsoft.com/office/drawing/2014/main" id="{016B31B7-69F6-1C4C-89D3-8FF4C5A908E5}"/>
              </a:ext>
            </a:extLst>
          </p:cNvPr>
          <p:cNvPicPr>
            <a:picLocks noChangeAspect="1"/>
          </p:cNvPicPr>
          <p:nvPr/>
        </p:nvPicPr>
        <p:blipFill>
          <a:blip r:embed="rId3"/>
          <a:stretch>
            <a:fillRect/>
          </a:stretch>
        </p:blipFill>
        <p:spPr>
          <a:xfrm>
            <a:off x="2640806" y="12809"/>
            <a:ext cx="6065044" cy="7015945"/>
          </a:xfrm>
          <a:prstGeom prst="rect">
            <a:avLst/>
          </a:prstGeom>
        </p:spPr>
      </p:pic>
    </p:spTree>
    <p:extLst>
      <p:ext uri="{BB962C8B-B14F-4D97-AF65-F5344CB8AC3E}">
        <p14:creationId xmlns:p14="http://schemas.microsoft.com/office/powerpoint/2010/main" val="41234762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logo-VI系统0709-PPT-25.jpg"/>
          <p:cNvPicPr>
            <a:picLocks noChangeAspect="1"/>
          </p:cNvPicPr>
          <p:nvPr/>
        </p:nvPicPr>
        <p:blipFill>
          <a:blip r:embed="rId2" cstate="print"/>
          <a:stretch>
            <a:fillRect/>
          </a:stretch>
        </p:blipFill>
        <p:spPr>
          <a:xfrm>
            <a:off x="435" y="0"/>
            <a:ext cx="9143129" cy="6858000"/>
          </a:xfrm>
          <a:prstGeom prst="rect">
            <a:avLst/>
          </a:prstGeom>
        </p:spPr>
      </p:pic>
      <p:pic>
        <p:nvPicPr>
          <p:cNvPr id="5" name="图片 4" descr="logo-VI系统0630-PPT-09.png"/>
          <p:cNvPicPr>
            <a:picLocks noChangeAspect="1"/>
          </p:cNvPicPr>
          <p:nvPr/>
        </p:nvPicPr>
        <p:blipFill>
          <a:blip r:embed="rId3" cstate="print"/>
          <a:stretch>
            <a:fillRect/>
          </a:stretch>
        </p:blipFill>
        <p:spPr>
          <a:xfrm>
            <a:off x="642910" y="5929330"/>
            <a:ext cx="2714644" cy="523429"/>
          </a:xfrm>
          <a:prstGeom prst="rect">
            <a:avLst/>
          </a:prstGeom>
        </p:spPr>
      </p:pic>
      <p:sp>
        <p:nvSpPr>
          <p:cNvPr id="6" name="TextBox 5"/>
          <p:cNvSpPr txBox="1"/>
          <p:nvPr/>
        </p:nvSpPr>
        <p:spPr>
          <a:xfrm>
            <a:off x="571472" y="3857628"/>
            <a:ext cx="4500594" cy="461665"/>
          </a:xfrm>
          <a:prstGeom prst="rect">
            <a:avLst/>
          </a:prstGeom>
          <a:noFill/>
        </p:spPr>
        <p:txBody>
          <a:bodyPr wrap="square"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rPr>
              <a:t>感谢您的参与！</a:t>
            </a:r>
          </a:p>
        </p:txBody>
      </p:sp>
      <p:sp>
        <p:nvSpPr>
          <p:cNvPr id="8" name="TextBox 7"/>
          <p:cNvSpPr txBox="1"/>
          <p:nvPr/>
        </p:nvSpPr>
        <p:spPr>
          <a:xfrm>
            <a:off x="6929454" y="6000768"/>
            <a:ext cx="1938479" cy="646331"/>
          </a:xfrm>
          <a:prstGeom prst="rect">
            <a:avLst/>
          </a:prstGeom>
          <a:noFill/>
        </p:spPr>
        <p:txBody>
          <a:bodyPr wrap="none"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rPr>
              <a:t>THE HITSZ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rPr>
              <a:t>SCHOOL OF ECONOMICS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rPr>
              <a:t>AND MANAGEMENT</a:t>
            </a:r>
            <a:endParaRPr kumimoji="0" lang="zh-CN" altLang="en-US"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endParaRPr>
          </a:p>
        </p:txBody>
      </p:sp>
      <p:pic>
        <p:nvPicPr>
          <p:cNvPr id="2050" name="Picture 2" descr="I:\BOBO Z\哈工大\JPG\2020\7月\0707-ppt\A\logo-VI系统0709-PPT-23.png"/>
          <p:cNvPicPr>
            <a:picLocks noChangeAspect="1" noChangeArrowheads="1"/>
          </p:cNvPicPr>
          <p:nvPr/>
        </p:nvPicPr>
        <p:blipFill>
          <a:blip r:embed="rId4" cstate="print"/>
          <a:srcRect/>
          <a:stretch>
            <a:fillRect/>
          </a:stretch>
        </p:blipFill>
        <p:spPr bwMode="auto">
          <a:xfrm>
            <a:off x="714348" y="2558562"/>
            <a:ext cx="7599870" cy="1118083"/>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5" y="2362200"/>
            <a:ext cx="7485063" cy="1800225"/>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cmpd="sng">
                <a:solidFill>
                  <a:srgbClr val="800000"/>
                </a:solidFill>
                <a:prstDash val="solid"/>
                <a:miter lim="800000"/>
                <a:headEnd/>
                <a:tailEnd/>
              </a14:hiddenLine>
            </a:ext>
          </a:extLst>
        </p:spPr>
      </p:pic>
      <p:sp>
        <p:nvSpPr>
          <p:cNvPr id="8195" name="Text Box 4"/>
          <p:cNvSpPr txBox="1">
            <a:spLocks noChangeArrowheads="1"/>
          </p:cNvSpPr>
          <p:nvPr/>
        </p:nvSpPr>
        <p:spPr bwMode="auto">
          <a:xfrm>
            <a:off x="609600" y="1371600"/>
            <a:ext cx="7861300" cy="498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10000"/>
              </a:lnSpc>
              <a:spcBef>
                <a:spcPct val="30000"/>
              </a:spcBef>
              <a:buSzPct val="80000"/>
            </a:pPr>
            <a:r>
              <a:rPr lang="en-US" altLang="en-US" sz="2600" dirty="0">
                <a:solidFill>
                  <a:schemeClr val="tx1"/>
                </a:solidFill>
                <a:latin typeface="Liberation Sans" panose="020B0604020202020204" pitchFamily="34" charset="0"/>
              </a:rPr>
              <a:t>Depreciable Base for the Asset</a:t>
            </a:r>
            <a:r>
              <a:rPr lang="zh-CN" altLang="en-US" sz="2600" dirty="0">
                <a:solidFill>
                  <a:schemeClr val="tx1"/>
                </a:solidFill>
                <a:latin typeface="Liberation Sans" panose="020B0604020202020204" pitchFamily="34" charset="0"/>
              </a:rPr>
              <a:t> 应计折旧额</a:t>
            </a:r>
            <a:endParaRPr lang="en-US" altLang="en-US" sz="2600" dirty="0">
              <a:solidFill>
                <a:schemeClr val="tx1"/>
              </a:solidFill>
              <a:latin typeface="Liberation Sans" panose="020B0604020202020204" pitchFamily="34" charset="0"/>
            </a:endParaRPr>
          </a:p>
        </p:txBody>
      </p:sp>
      <p:sp>
        <p:nvSpPr>
          <p:cNvPr id="10"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1" name="Rectangle 4"/>
          <p:cNvSpPr txBox="1">
            <a:spLocks noChangeArrowheads="1"/>
          </p:cNvSpPr>
          <p:nvPr/>
        </p:nvSpPr>
        <p:spPr bwMode="auto">
          <a:xfrm>
            <a:off x="609600" y="381000"/>
            <a:ext cx="8382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800000"/>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altLang="en-US" dirty="0">
                <a:solidFill>
                  <a:srgbClr val="CC0000"/>
                </a:solidFill>
              </a:rPr>
              <a:t>Factors Involved in Depreciation Process</a:t>
            </a:r>
          </a:p>
        </p:txBody>
      </p:sp>
      <p:sp>
        <p:nvSpPr>
          <p:cNvPr id="3" name="Rectangle 2"/>
          <p:cNvSpPr/>
          <p:nvPr/>
        </p:nvSpPr>
        <p:spPr>
          <a:xfrm>
            <a:off x="762000" y="4180368"/>
            <a:ext cx="4114800" cy="461665"/>
          </a:xfrm>
          <a:prstGeom prst="rect">
            <a:avLst/>
          </a:prstGeom>
        </p:spPr>
        <p:txBody>
          <a:bodyPr wrap="square">
            <a:spAutoFit/>
          </a:bodyPr>
          <a:lstStyle/>
          <a:p>
            <a:pPr algn="l"/>
            <a:r>
              <a:rPr lang="en-US" sz="1200" dirty="0">
                <a:solidFill>
                  <a:srgbClr val="006666"/>
                </a:solidFill>
                <a:latin typeface="Liberation Sans" panose="020B0604020202020204" pitchFamily="34" charset="0"/>
              </a:rPr>
              <a:t>ILLUSTRATION 11.1</a:t>
            </a:r>
          </a:p>
          <a:p>
            <a:pPr algn="l"/>
            <a:r>
              <a:rPr lang="en-US" sz="1200" b="0" dirty="0">
                <a:latin typeface="Liberation Sans" panose="020B0604020202020204" pitchFamily="34" charset="0"/>
              </a:rPr>
              <a:t>Computation of Depreciation Base</a:t>
            </a:r>
            <a:endParaRPr lang="en-US" sz="1200" dirty="0">
              <a:latin typeface="Liberation Sans" panose="020B0604020202020204" pitchFamily="34" charset="0"/>
            </a:endParaRP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1</a:t>
            </a:r>
          </a:p>
        </p:txBody>
      </p:sp>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4"/>
          <p:cNvSpPr txBox="1">
            <a:spLocks noChangeArrowheads="1"/>
          </p:cNvSpPr>
          <p:nvPr/>
        </p:nvSpPr>
        <p:spPr bwMode="auto">
          <a:xfrm>
            <a:off x="609600" y="1371600"/>
            <a:ext cx="7861300" cy="5010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10000"/>
              </a:lnSpc>
              <a:spcBef>
                <a:spcPct val="30000"/>
              </a:spcBef>
              <a:buSzPct val="80000"/>
            </a:pPr>
            <a:r>
              <a:rPr lang="en-US" altLang="en-US" sz="2600" dirty="0">
                <a:solidFill>
                  <a:schemeClr val="tx1"/>
                </a:solidFill>
                <a:latin typeface="Liberation Sans" panose="020B0604020202020204" pitchFamily="34" charset="0"/>
              </a:rPr>
              <a:t>Estimation of Service Lives</a:t>
            </a:r>
            <a:r>
              <a:rPr lang="zh-CN" altLang="en-US" sz="2600" dirty="0">
                <a:solidFill>
                  <a:schemeClr val="tx1"/>
                </a:solidFill>
                <a:latin typeface="Liberation Sans" panose="020B0604020202020204" pitchFamily="34" charset="0"/>
              </a:rPr>
              <a:t> 预计资产使用寿命</a:t>
            </a:r>
            <a:endParaRPr lang="en-US" altLang="en-US" sz="2600" dirty="0">
              <a:solidFill>
                <a:schemeClr val="tx1"/>
              </a:solidFill>
              <a:latin typeface="Liberation Sans" panose="020B0604020202020204" pitchFamily="34" charset="0"/>
            </a:endParaRPr>
          </a:p>
        </p:txBody>
      </p:sp>
      <p:sp>
        <p:nvSpPr>
          <p:cNvPr id="1174534" name="Rectangle 6"/>
          <p:cNvSpPr>
            <a:spLocks noChangeArrowheads="1"/>
          </p:cNvSpPr>
          <p:nvPr/>
        </p:nvSpPr>
        <p:spPr bwMode="auto">
          <a:xfrm>
            <a:off x="609600" y="1984375"/>
            <a:ext cx="7620000" cy="28843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685800" lvl="1" indent="-457200" algn="l">
              <a:lnSpc>
                <a:spcPct val="120000"/>
              </a:lnSpc>
              <a:spcBef>
                <a:spcPts val="1200"/>
              </a:spcBef>
              <a:buClr>
                <a:srgbClr val="CC0000"/>
              </a:buClr>
              <a:buSzPct val="80000"/>
              <a:buFont typeface="Wingdings" pitchFamily="2" charset="2"/>
              <a:buChar char="u"/>
              <a:defRPr/>
            </a:pPr>
            <a:r>
              <a:rPr lang="en-US" sz="2200" b="0" dirty="0">
                <a:latin typeface="Liberation Sans" panose="020B0604020202020204" pitchFamily="34" charset="0"/>
              </a:rPr>
              <a:t>Service life often differs from physical life.</a:t>
            </a:r>
          </a:p>
          <a:p>
            <a:pPr marL="685800" lvl="1" indent="-457200" algn="l">
              <a:lnSpc>
                <a:spcPct val="120000"/>
              </a:lnSpc>
              <a:spcBef>
                <a:spcPts val="1200"/>
              </a:spcBef>
              <a:buClr>
                <a:srgbClr val="CC0000"/>
              </a:buClr>
              <a:buSzPct val="80000"/>
              <a:buFont typeface="Wingdings" pitchFamily="2" charset="2"/>
              <a:buChar char="u"/>
              <a:defRPr/>
            </a:pPr>
            <a:r>
              <a:rPr lang="en-US" sz="2200" b="0" dirty="0">
                <a:latin typeface="Liberation Sans" panose="020B0604020202020204" pitchFamily="34" charset="0"/>
              </a:rPr>
              <a:t>Companies retire assets for two reasons: </a:t>
            </a:r>
          </a:p>
          <a:p>
            <a:pPr marL="1257300" lvl="2" indent="-457200" algn="l">
              <a:lnSpc>
                <a:spcPct val="120000"/>
              </a:lnSpc>
              <a:spcBef>
                <a:spcPts val="1200"/>
              </a:spcBef>
              <a:buClr>
                <a:schemeClr val="tx1"/>
              </a:buClr>
              <a:buFont typeface="Wingdings" pitchFamily="2" charset="2"/>
              <a:buAutoNum type="arabicPeriod"/>
              <a:defRPr/>
            </a:pPr>
            <a:r>
              <a:rPr lang="en-US" sz="2100" dirty="0">
                <a:latin typeface="Liberation Sans" panose="020B0604020202020204" pitchFamily="34" charset="0"/>
              </a:rPr>
              <a:t>Physical factors </a:t>
            </a:r>
            <a:r>
              <a:rPr lang="en-US" sz="2100" b="0" dirty="0">
                <a:latin typeface="Liberation Sans" panose="020B0604020202020204" pitchFamily="34" charset="0"/>
              </a:rPr>
              <a:t>(casualty or expiration of physical life).</a:t>
            </a:r>
          </a:p>
          <a:p>
            <a:pPr marL="1257300" lvl="2" indent="-457200" algn="l">
              <a:lnSpc>
                <a:spcPct val="120000"/>
              </a:lnSpc>
              <a:spcBef>
                <a:spcPts val="1200"/>
              </a:spcBef>
              <a:buClr>
                <a:schemeClr val="tx1"/>
              </a:buClr>
              <a:buFont typeface="Wingdings" pitchFamily="2" charset="2"/>
              <a:buAutoNum type="arabicPeriod"/>
              <a:defRPr/>
            </a:pPr>
            <a:r>
              <a:rPr lang="en-US" sz="2100" dirty="0">
                <a:latin typeface="Liberation Sans" panose="020B0604020202020204" pitchFamily="34" charset="0"/>
              </a:rPr>
              <a:t>Economic factors </a:t>
            </a:r>
            <a:r>
              <a:rPr lang="en-US" sz="2100" b="0" dirty="0">
                <a:latin typeface="Liberation Sans" panose="020B0604020202020204" pitchFamily="34" charset="0"/>
              </a:rPr>
              <a:t>(</a:t>
            </a:r>
            <a:r>
              <a:rPr lang="en-US" sz="2100" dirty="0">
                <a:solidFill>
                  <a:schemeClr val="tx2">
                    <a:lumMod val="75000"/>
                  </a:schemeClr>
                </a:solidFill>
                <a:latin typeface="Liberation Sans" panose="020B0604020202020204" pitchFamily="34" charset="0"/>
              </a:rPr>
              <a:t>inadequacy</a:t>
            </a:r>
            <a:r>
              <a:rPr lang="zh-CN" altLang="en-US" sz="2100" dirty="0">
                <a:solidFill>
                  <a:schemeClr val="tx2">
                    <a:lumMod val="75000"/>
                  </a:schemeClr>
                </a:solidFill>
                <a:latin typeface="Liberation Sans" panose="020B0604020202020204" pitchFamily="34" charset="0"/>
              </a:rPr>
              <a:t> 产能不足</a:t>
            </a:r>
            <a:r>
              <a:rPr lang="en-US" sz="2100" b="0" dirty="0">
                <a:latin typeface="Liberation Sans" panose="020B0604020202020204" pitchFamily="34" charset="0"/>
              </a:rPr>
              <a:t>, </a:t>
            </a:r>
            <a:r>
              <a:rPr lang="en-US" sz="2100" dirty="0">
                <a:solidFill>
                  <a:schemeClr val="tx2">
                    <a:lumMod val="75000"/>
                  </a:schemeClr>
                </a:solidFill>
                <a:latin typeface="Liberation Sans" panose="020B0604020202020204" pitchFamily="34" charset="0"/>
              </a:rPr>
              <a:t>supersession</a:t>
            </a:r>
            <a:r>
              <a:rPr lang="zh-CN" altLang="en-US" sz="2100" dirty="0">
                <a:solidFill>
                  <a:schemeClr val="tx2">
                    <a:lumMod val="75000"/>
                  </a:schemeClr>
                </a:solidFill>
                <a:latin typeface="Liberation Sans" panose="020B0604020202020204" pitchFamily="34" charset="0"/>
              </a:rPr>
              <a:t> 取代更新</a:t>
            </a:r>
            <a:r>
              <a:rPr lang="en-US" sz="2100" b="0" dirty="0">
                <a:latin typeface="Liberation Sans" panose="020B0604020202020204" pitchFamily="34" charset="0"/>
              </a:rPr>
              <a:t>, and </a:t>
            </a:r>
            <a:r>
              <a:rPr lang="en-US" sz="2100" dirty="0">
                <a:solidFill>
                  <a:schemeClr val="tx2">
                    <a:lumMod val="75000"/>
                  </a:schemeClr>
                </a:solidFill>
                <a:latin typeface="Liberation Sans" panose="020B0604020202020204" pitchFamily="34" charset="0"/>
              </a:rPr>
              <a:t>obsolescence</a:t>
            </a:r>
            <a:r>
              <a:rPr lang="zh-CN" altLang="en-US" sz="2100" dirty="0">
                <a:solidFill>
                  <a:schemeClr val="tx2">
                    <a:lumMod val="75000"/>
                  </a:schemeClr>
                </a:solidFill>
                <a:latin typeface="Liberation Sans" panose="020B0604020202020204" pitchFamily="34" charset="0"/>
              </a:rPr>
              <a:t> 废弃</a:t>
            </a:r>
            <a:r>
              <a:rPr lang="en-US" sz="2100" b="0" dirty="0">
                <a:latin typeface="Liberation Sans" panose="020B0604020202020204" pitchFamily="34" charset="0"/>
              </a:rPr>
              <a:t>).</a:t>
            </a: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0" name="Rectangle 4"/>
          <p:cNvSpPr txBox="1">
            <a:spLocks noChangeArrowheads="1"/>
          </p:cNvSpPr>
          <p:nvPr/>
        </p:nvSpPr>
        <p:spPr bwMode="auto">
          <a:xfrm>
            <a:off x="609600" y="381000"/>
            <a:ext cx="8382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defPPr>
              <a:defRPr lang="en-US"/>
            </a:defPPr>
            <a:lvl1pPr marL="0" indent="-109538" algn="l">
              <a:defRPr sz="3200" i="0">
                <a:solidFill>
                  <a:srgbClr val="800000"/>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altLang="en-US" dirty="0">
                <a:solidFill>
                  <a:srgbClr val="CC0000"/>
                </a:solidFill>
              </a:rPr>
              <a:t>Factors Involved in Depreciation Process</a:t>
            </a:r>
          </a:p>
        </p:txBody>
      </p:sp>
      <p:sp>
        <p:nvSpPr>
          <p:cNvPr id="6"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a:rPr>
              <a:t>LO 1</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74534">
                                            <p:txEl>
                                              <p:pRg st="0" end="0"/>
                                            </p:txEl>
                                          </p:spTgt>
                                        </p:tgtEl>
                                        <p:attrNameLst>
                                          <p:attrName>style.visibility</p:attrName>
                                        </p:attrNameLst>
                                      </p:cBhvr>
                                      <p:to>
                                        <p:strVal val="visible"/>
                                      </p:to>
                                    </p:set>
                                    <p:animEffect transition="in" filter="wipe(left)">
                                      <p:cBhvr>
                                        <p:cTn id="7" dur="500"/>
                                        <p:tgtEl>
                                          <p:spTgt spid="11745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74534">
                                            <p:txEl>
                                              <p:pRg st="1" end="1"/>
                                            </p:txEl>
                                          </p:spTgt>
                                        </p:tgtEl>
                                        <p:attrNameLst>
                                          <p:attrName>style.visibility</p:attrName>
                                        </p:attrNameLst>
                                      </p:cBhvr>
                                      <p:to>
                                        <p:strVal val="visible"/>
                                      </p:to>
                                    </p:set>
                                    <p:animEffect transition="in" filter="wipe(left)">
                                      <p:cBhvr>
                                        <p:cTn id="12" dur="500"/>
                                        <p:tgtEl>
                                          <p:spTgt spid="11745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74534">
                                            <p:txEl>
                                              <p:pRg st="2" end="2"/>
                                            </p:txEl>
                                          </p:spTgt>
                                        </p:tgtEl>
                                        <p:attrNameLst>
                                          <p:attrName>style.visibility</p:attrName>
                                        </p:attrNameLst>
                                      </p:cBhvr>
                                      <p:to>
                                        <p:strVal val="visible"/>
                                      </p:to>
                                    </p:set>
                                    <p:animEffect transition="in" filter="wipe(left)">
                                      <p:cBhvr>
                                        <p:cTn id="17" dur="500"/>
                                        <p:tgtEl>
                                          <p:spTgt spid="117453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74534">
                                            <p:txEl>
                                              <p:pRg st="3" end="3"/>
                                            </p:txEl>
                                          </p:spTgt>
                                        </p:tgtEl>
                                        <p:attrNameLst>
                                          <p:attrName>style.visibility</p:attrName>
                                        </p:attrNameLst>
                                      </p:cBhvr>
                                      <p:to>
                                        <p:strVal val="visible"/>
                                      </p:to>
                                    </p:set>
                                    <p:animEffect transition="in" filter="wipe(left)">
                                      <p:cBhvr>
                                        <p:cTn id="22" dur="500"/>
                                        <p:tgtEl>
                                          <p:spTgt spid="117453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4534" grpId="0" build="p" bldLvl="3"/>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BC43CA-8F3C-4EB5-8518-44ADBA7AA74B}"/>
              </a:ext>
            </a:extLst>
          </p:cNvPr>
          <p:cNvSpPr txBox="1"/>
          <p:nvPr>
            <p:custDataLst>
              <p:tags r:id="rId2"/>
            </p:custDataLst>
          </p:nvPr>
        </p:nvSpPr>
        <p:spPr>
          <a:xfrm>
            <a:off x="914400" y="635001"/>
            <a:ext cx="7315200" cy="1872456"/>
          </a:xfrm>
          <a:prstGeom prst="rect">
            <a:avLst/>
          </a:prstGeom>
          <a:noFill/>
        </p:spPr>
        <p:txBody>
          <a:bodyPr vert="horz" wrap="square"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Quick Check #</a:t>
            </a:r>
            <a:r>
              <a:rPr lang="en-US" altLang="zh-CN"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endPar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l"/>
            <a:endPar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major difference between the service life of an asset and its physical life is that</a:t>
            </a:r>
          </a:p>
        </p:txBody>
      </p:sp>
      <p:sp>
        <p:nvSpPr>
          <p:cNvPr id="6" name="TextBox 5">
            <a:extLst>
              <a:ext uri="{FF2B5EF4-FFF2-40B4-BE49-F238E27FC236}">
                <a16:creationId xmlns:a16="http://schemas.microsoft.com/office/drawing/2014/main" id="{F33A9948-B09F-460E-8D45-FCAE3E70B862}"/>
              </a:ext>
            </a:extLst>
          </p:cNvPr>
          <p:cNvSpPr txBox="1"/>
          <p:nvPr>
            <p:custDataLst>
              <p:tags r:id="rId3"/>
            </p:custDataLst>
          </p:nvPr>
        </p:nvSpPr>
        <p:spPr>
          <a:xfrm>
            <a:off x="1828800" y="2514600"/>
            <a:ext cx="6400800" cy="642938"/>
          </a:xfrm>
          <a:prstGeom prst="rect">
            <a:avLst/>
          </a:prstGeom>
          <a:noFill/>
        </p:spPr>
        <p:txBody>
          <a:bodyPr vert="horz" rtlCol="0" anchor="ctr" anchorCtr="0">
            <a:noAutofit/>
          </a:bodyPr>
          <a:lstStyle/>
          <a:p>
            <a:pPr algn="l"/>
            <a:r>
              <a:rPr 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service life refers to the time an asset will be used by a company and physical life refers to how long the asset will last.</a:t>
            </a:r>
          </a:p>
        </p:txBody>
      </p:sp>
      <p:sp>
        <p:nvSpPr>
          <p:cNvPr id="7" name="TextBox 6">
            <a:extLst>
              <a:ext uri="{FF2B5EF4-FFF2-40B4-BE49-F238E27FC236}">
                <a16:creationId xmlns:a16="http://schemas.microsoft.com/office/drawing/2014/main" id="{DA7A134F-4D91-47E2-BB76-8EA8A044C779}"/>
              </a:ext>
            </a:extLst>
          </p:cNvPr>
          <p:cNvSpPr txBox="1"/>
          <p:nvPr>
            <p:custDataLst>
              <p:tags r:id="rId4"/>
            </p:custDataLst>
          </p:nvPr>
        </p:nvSpPr>
        <p:spPr>
          <a:xfrm>
            <a:off x="1852612" y="3471863"/>
            <a:ext cx="6400800" cy="642938"/>
          </a:xfrm>
          <a:prstGeom prst="rect">
            <a:avLst/>
          </a:prstGeom>
          <a:noFill/>
        </p:spPr>
        <p:txBody>
          <a:bodyPr vert="horz" rtlCol="0" anchor="ctr" anchorCtr="0">
            <a:noAutofit/>
          </a:bodyPr>
          <a:lstStyle/>
          <a:p>
            <a:pPr algn="l"/>
            <a:r>
              <a:rPr 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physical life is the life of an asset without consideration of salvage value and service life requires the use of salvage value.</a:t>
            </a:r>
          </a:p>
        </p:txBody>
      </p:sp>
      <p:sp>
        <p:nvSpPr>
          <p:cNvPr id="8" name="TextBox 7">
            <a:extLst>
              <a:ext uri="{FF2B5EF4-FFF2-40B4-BE49-F238E27FC236}">
                <a16:creationId xmlns:a16="http://schemas.microsoft.com/office/drawing/2014/main" id="{7414624C-AB86-4A60-872E-A9F176B7C0F9}"/>
              </a:ext>
            </a:extLst>
          </p:cNvPr>
          <p:cNvSpPr txBox="1"/>
          <p:nvPr>
            <p:custDataLst>
              <p:tags r:id="rId5"/>
            </p:custDataLst>
          </p:nvPr>
        </p:nvSpPr>
        <p:spPr>
          <a:xfrm>
            <a:off x="1828800" y="4386262"/>
            <a:ext cx="6400800" cy="642938"/>
          </a:xfrm>
          <a:prstGeom prst="rect">
            <a:avLst/>
          </a:prstGeom>
          <a:noFill/>
        </p:spPr>
        <p:txBody>
          <a:bodyPr vert="horz" rtlCol="0" anchor="ctr" anchorCtr="0">
            <a:noAutofit/>
          </a:bodyPr>
          <a:lstStyle/>
          <a:p>
            <a:pPr algn="l"/>
            <a:r>
              <a:rPr 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physical life is always longer than service life.</a:t>
            </a:r>
          </a:p>
        </p:txBody>
      </p:sp>
      <p:sp>
        <p:nvSpPr>
          <p:cNvPr id="9" name="TextBox 8">
            <a:extLst>
              <a:ext uri="{FF2B5EF4-FFF2-40B4-BE49-F238E27FC236}">
                <a16:creationId xmlns:a16="http://schemas.microsoft.com/office/drawing/2014/main" id="{420B4BD7-5F70-4B1B-B0E4-B848CBDCCEFB}"/>
              </a:ext>
            </a:extLst>
          </p:cNvPr>
          <p:cNvSpPr txBox="1"/>
          <p:nvPr>
            <p:custDataLst>
              <p:tags r:id="rId6"/>
            </p:custDataLst>
          </p:nvPr>
        </p:nvSpPr>
        <p:spPr>
          <a:xfrm>
            <a:off x="1828800" y="5300662"/>
            <a:ext cx="6400800" cy="642938"/>
          </a:xfrm>
          <a:prstGeom prst="rect">
            <a:avLst/>
          </a:prstGeom>
          <a:noFill/>
        </p:spPr>
        <p:txBody>
          <a:bodyPr vert="horz" rtlCol="0" anchor="ctr" anchorCtr="0">
            <a:noAutofit/>
          </a:bodyPr>
          <a:lstStyle/>
          <a:p>
            <a:pPr algn="l"/>
            <a:r>
              <a:rPr lang="en-US" sz="20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service life refers to the length of time an asset is of use to its original owner, while physical life refers to how long the asset will be used by all owners.</a:t>
            </a:r>
          </a:p>
        </p:txBody>
      </p:sp>
      <p:sp>
        <p:nvSpPr>
          <p:cNvPr id="10" name="Oval 9">
            <a:extLst>
              <a:ext uri="{FF2B5EF4-FFF2-40B4-BE49-F238E27FC236}">
                <a16:creationId xmlns:a16="http://schemas.microsoft.com/office/drawing/2014/main" id="{352C6C07-CE20-40A0-B113-D9548A6D1ED8}"/>
              </a:ext>
            </a:extLst>
          </p:cNvPr>
          <p:cNvSpPr>
            <a:spLocks noChangeAspect="1"/>
          </p:cNvSpPr>
          <p:nvPr>
            <p:custDataLst>
              <p:tags r:id="rId7"/>
            </p:custDataLst>
          </p:nvPr>
        </p:nvSpPr>
        <p:spPr bwMode="auto">
          <a:xfrm>
            <a:off x="1114425" y="2578893"/>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0" lang="en-US" sz="1600" b="1" i="0" u="none" strike="noStrike" cap="none" normalizeH="0" baseline="0" dirty="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Oval 10">
            <a:extLst>
              <a:ext uri="{FF2B5EF4-FFF2-40B4-BE49-F238E27FC236}">
                <a16:creationId xmlns:a16="http://schemas.microsoft.com/office/drawing/2014/main" id="{ECCED3F0-E1F9-448A-BAD7-2E9D0E324043}"/>
              </a:ext>
            </a:extLst>
          </p:cNvPr>
          <p:cNvSpPr>
            <a:spLocks noChangeAspect="1"/>
          </p:cNvSpPr>
          <p:nvPr>
            <p:custDataLst>
              <p:tags r:id="rId8"/>
            </p:custDataLst>
          </p:nvPr>
        </p:nvSpPr>
        <p:spPr bwMode="auto">
          <a:xfrm>
            <a:off x="1138237" y="3536156"/>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0" lang="en-US" sz="1600" b="1" i="0" u="none" strike="noStrike" cap="none" normalizeH="0" baseline="0" dirty="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Oval 11">
            <a:extLst>
              <a:ext uri="{FF2B5EF4-FFF2-40B4-BE49-F238E27FC236}">
                <a16:creationId xmlns:a16="http://schemas.microsoft.com/office/drawing/2014/main" id="{387433FA-8A95-4498-B2CA-E5AF10EF593A}"/>
              </a:ext>
            </a:extLst>
          </p:cNvPr>
          <p:cNvSpPr>
            <a:spLocks noChangeAspect="1"/>
          </p:cNvSpPr>
          <p:nvPr>
            <p:custDataLst>
              <p:tags r:id="rId9"/>
            </p:custDataLst>
          </p:nvPr>
        </p:nvSpPr>
        <p:spPr bwMode="auto">
          <a:xfrm>
            <a:off x="1114425" y="4450555"/>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0" lang="en-US" sz="1600" b="1" i="0" u="none" strike="noStrike" cap="none" normalizeH="0" baseline="0" dirty="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Oval 12">
            <a:extLst>
              <a:ext uri="{FF2B5EF4-FFF2-40B4-BE49-F238E27FC236}">
                <a16:creationId xmlns:a16="http://schemas.microsoft.com/office/drawing/2014/main" id="{4387D983-9CE1-4592-989B-6044876678F1}"/>
              </a:ext>
            </a:extLst>
          </p:cNvPr>
          <p:cNvSpPr>
            <a:spLocks noChangeAspect="1"/>
          </p:cNvSpPr>
          <p:nvPr>
            <p:custDataLst>
              <p:tags r:id="rId10"/>
            </p:custDataLst>
          </p:nvPr>
        </p:nvSpPr>
        <p:spPr bwMode="auto">
          <a:xfrm>
            <a:off x="1114425" y="5364955"/>
            <a:ext cx="514350" cy="514350"/>
          </a:xfrm>
          <a:prstGeom prst="ellipse">
            <a:avLst/>
          </a:prstGeom>
          <a:solidFill>
            <a:srgbClr val="808080"/>
          </a:solidFill>
          <a:ln w="12700" cap="sq" cmpd="sng" algn="ctr">
            <a:solidFill>
              <a:srgbClr val="000000"/>
            </a:solidFill>
            <a:prstDash val="solid"/>
            <a:round/>
            <a:headEnd type="none" w="med" len="med"/>
            <a:tailEnd type="none" w="med" len="med"/>
          </a:ln>
          <a:effec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0" lang="en-US" sz="1600" b="1" i="0" u="none" strike="noStrike" cap="none" normalizeH="0" baseline="0" dirty="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Rectangle: Rounded Corners 13">
            <a:extLst>
              <a:ext uri="{FF2B5EF4-FFF2-40B4-BE49-F238E27FC236}">
                <a16:creationId xmlns:a16="http://schemas.microsoft.com/office/drawing/2014/main" id="{1DBBF1F1-5AB3-4F7E-9B8D-A3266BA00779}"/>
              </a:ext>
            </a:extLst>
          </p:cNvPr>
          <p:cNvSpPr/>
          <p:nvPr>
            <p:custDataLst>
              <p:tags r:id="rId11"/>
            </p:custDataLst>
          </p:nvPr>
        </p:nvSpPr>
        <p:spPr bwMode="auto">
          <a:xfrm>
            <a:off x="6172200" y="6215063"/>
            <a:ext cx="1543050" cy="411480"/>
          </a:xfrm>
          <a:prstGeom prst="roundRect">
            <a:avLst/>
          </a:prstGeom>
          <a:solidFill>
            <a:srgbClr val="808080"/>
          </a:solidFill>
          <a:ln w="38100" cap="sq"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a:ln>
                  <a:noFill/>
                </a:ln>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Submit</a:t>
            </a:r>
          </a:p>
        </p:txBody>
      </p:sp>
      <p:grpSp>
        <p:nvGrpSpPr>
          <p:cNvPr id="19" name="Group 18">
            <a:extLst>
              <a:ext uri="{FF2B5EF4-FFF2-40B4-BE49-F238E27FC236}">
                <a16:creationId xmlns:a16="http://schemas.microsoft.com/office/drawing/2014/main" id="{68B66D95-AC6C-4F87-A540-75E36A5C3852}"/>
              </a:ext>
            </a:extLst>
          </p:cNvPr>
          <p:cNvGrpSpPr/>
          <p:nvPr>
            <p:custDataLst>
              <p:tags r:id="rId12"/>
            </p:custDataLst>
          </p:nvPr>
        </p:nvGrpSpPr>
        <p:grpSpPr>
          <a:xfrm>
            <a:off x="0" y="0"/>
            <a:ext cx="9144000" cy="635000"/>
            <a:chOff x="0" y="0"/>
            <a:chExt cx="9144000" cy="635000"/>
          </a:xfrm>
        </p:grpSpPr>
        <p:sp>
          <p:nvSpPr>
            <p:cNvPr id="15" name="TitleBackground">
              <a:extLst>
                <a:ext uri="{FF2B5EF4-FFF2-40B4-BE49-F238E27FC236}">
                  <a16:creationId xmlns:a16="http://schemas.microsoft.com/office/drawing/2014/main" id="{B4E656E3-F788-46F5-8420-F2CD98CC432F}"/>
                </a:ext>
              </a:extLst>
            </p:cNvPr>
            <p:cNvSpPr/>
            <p:nvPr>
              <p:custDataLst>
                <p:tags r:id="rId15"/>
              </p:custDataLst>
            </p:nvPr>
          </p:nvSpPr>
          <p:spPr bwMode="auto">
            <a:xfrm>
              <a:off x="0" y="0"/>
              <a:ext cx="9144000" cy="635000"/>
            </a:xfrm>
            <a:prstGeom prst="rect">
              <a:avLst/>
            </a:prstGeom>
            <a:solidFill>
              <a:srgbClr val="F6F7F8"/>
            </a:solidFill>
            <a:ln w="28575" cap="sq" cmpd="sng" algn="ctr">
              <a:noFill/>
              <a:prstDash val="solid"/>
              <a:round/>
              <a:headEnd type="none" w="med" len="med"/>
              <a:tailEnd type="none" w="med" len="med"/>
            </a:ln>
            <a:effectLst/>
            <a:extLst>
              <a:ext uri="{91240B29-F687-4F45-9708-019B960494DF}">
                <a14:hiddenLine xmlns:a14="http://schemas.microsoft.com/office/drawing/2010/main" w="28575" cap="sq" cmpd="sng" algn="ctr">
                  <a:solidFill>
                    <a:srgbClr val="8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
          <p:nvSpPr>
            <p:cNvPr id="16" name="ColorBlock">
              <a:extLst>
                <a:ext uri="{FF2B5EF4-FFF2-40B4-BE49-F238E27FC236}">
                  <a16:creationId xmlns:a16="http://schemas.microsoft.com/office/drawing/2014/main" id="{15C0FD1A-2527-433F-B465-46187AF4CE69}"/>
                </a:ext>
              </a:extLst>
            </p:cNvPr>
            <p:cNvSpPr/>
            <p:nvPr>
              <p:custDataLst>
                <p:tags r:id="rId16"/>
              </p:custDataLst>
            </p:nvPr>
          </p:nvSpPr>
          <p:spPr bwMode="auto">
            <a:xfrm>
              <a:off x="0" y="0"/>
              <a:ext cx="190500" cy="635000"/>
            </a:xfrm>
            <a:prstGeom prst="rect">
              <a:avLst/>
            </a:prstGeom>
            <a:solidFill>
              <a:srgbClr val="639EF4"/>
            </a:solidFill>
            <a:ln w="28575" cap="sq" cmpd="sng" algn="ctr">
              <a:noFill/>
              <a:prstDash val="solid"/>
              <a:round/>
              <a:headEnd type="none" w="med" len="med"/>
              <a:tailEnd type="none" w="med" len="med"/>
            </a:ln>
            <a:effectLst/>
            <a:extLst>
              <a:ext uri="{91240B29-F687-4F45-9708-019B960494DF}">
                <a14:hiddenLine xmlns:a14="http://schemas.microsoft.com/office/drawing/2010/main" w="28575" cap="sq" cmpd="sng" algn="ctr">
                  <a:solidFill>
                    <a:srgbClr val="8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
          <p:nvSpPr>
            <p:cNvPr id="17" name="TypeText">
              <a:extLst>
                <a:ext uri="{FF2B5EF4-FFF2-40B4-BE49-F238E27FC236}">
                  <a16:creationId xmlns:a16="http://schemas.microsoft.com/office/drawing/2014/main" id="{C8A14D9A-1FBD-4C97-B3BD-45153BE7BC45}"/>
                </a:ext>
              </a:extLst>
            </p:cNvPr>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pPr algn="l"/>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a:extLst>
                <a:ext uri="{FF2B5EF4-FFF2-40B4-BE49-F238E27FC236}">
                  <a16:creationId xmlns:a16="http://schemas.microsoft.com/office/drawing/2014/main" id="{4009596A-D6C3-476F-8913-C47ED061ECB2}"/>
                </a:ext>
              </a:extLst>
            </p:cNvPr>
            <p:cNvSpPr txBox="1"/>
            <p:nvPr>
              <p:custDataLst>
                <p:tags r:id="rId18"/>
              </p:custDataLst>
            </p:nvPr>
          </p:nvSpPr>
          <p:spPr>
            <a:xfrm>
              <a:off x="1190943"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20" name="TextBox 19">
            <a:extLst>
              <a:ext uri="{FF2B5EF4-FFF2-40B4-BE49-F238E27FC236}">
                <a16:creationId xmlns:a16="http://schemas.microsoft.com/office/drawing/2014/main" id="{C660E0E1-BD41-5115-1A63-9842D555F08E}"/>
              </a:ext>
            </a:extLst>
          </p:cNvPr>
          <p:cNvSpPr txBox="1"/>
          <p:nvPr>
            <p:custDataLst>
              <p:tags r:id="rId13"/>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pPr algn="l"/>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en-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4" name="Picture 3">
            <a:extLst>
              <a:ext uri="{FF2B5EF4-FFF2-40B4-BE49-F238E27FC236}">
                <a16:creationId xmlns:a16="http://schemas.microsoft.com/office/drawing/2014/main" id="{1507B9DC-8DB7-4E97-A5F0-E3D7359EE027}"/>
              </a:ext>
            </a:extLst>
          </p:cNvPr>
          <p:cNvPicPr>
            <a:picLocks/>
          </p:cNvPicPr>
          <p:nvPr>
            <p:custDataLst>
              <p:tags r:id="rId14"/>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9390978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0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0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6.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1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RAINPROBLEM" val="MultipleChoice"/>
  <p:tag name="PROBLEMSCORE" val="0.5"/>
</p:tagLst>
</file>

<file path=ppt/tags/tag5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6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9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heme/theme1.xml><?xml version="1.0" encoding="utf-8"?>
<a:theme xmlns:a="http://schemas.openxmlformats.org/drawingml/2006/main" name="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28575" cap="sq" cmpd="sng" algn="ctr">
          <a:solidFill>
            <a:srgbClr val="8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folHlink"/>
            </a:solidFill>
            <a:effectLst>
              <a:outerShdw blurRad="38100" dist="38100" dir="2700000" algn="tl">
                <a:srgbClr val="000000">
                  <a:alpha val="43137"/>
                </a:srgbClr>
              </a:outerShdw>
            </a:effectLst>
            <a:latin typeface="Comic Sans MS" pitchFamily="66" charset="0"/>
          </a:defRPr>
        </a:defPPr>
      </a:lstStyle>
    </a:spDef>
    <a:lnDef>
      <a:spPr bwMode="auto">
        <a:xfrm>
          <a:off x="0" y="0"/>
          <a:ext cx="1" cy="1"/>
        </a:xfrm>
        <a:custGeom>
          <a:avLst/>
          <a:gdLst/>
          <a:ahLst/>
          <a:cxnLst/>
          <a:rect l="0" t="0" r="0" b="0"/>
          <a:pathLst/>
        </a:custGeom>
        <a:solidFill>
          <a:schemeClr val="bg1"/>
        </a:solidFill>
        <a:ln w="28575" cap="sq" cmpd="sng" algn="ctr">
          <a:solidFill>
            <a:srgbClr val="8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folHlink"/>
            </a:solidFill>
            <a:effectLst>
              <a:outerShdw blurRad="38100" dist="38100" dir="2700000" algn="tl">
                <a:srgbClr val="000000">
                  <a:alpha val="43137"/>
                </a:srgbClr>
              </a:outerShdw>
            </a:effectLst>
            <a:latin typeface="Comic Sans MS" pitchFamily="66"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hitsz">
  <a:themeElements>
    <a:clrScheme name="自定义 4">
      <a:dk1>
        <a:sysClr val="windowText" lastClr="000000"/>
      </a:dk1>
      <a:lt1>
        <a:sysClr val="window" lastClr="FFFFFF"/>
      </a:lt1>
      <a:dk2>
        <a:srgbClr val="1F497D"/>
      </a:dk2>
      <a:lt2>
        <a:srgbClr val="EEECE1"/>
      </a:lt2>
      <a:accent1>
        <a:srgbClr val="002060"/>
      </a:accent1>
      <a:accent2>
        <a:srgbClr val="0070C0"/>
      </a:accent2>
      <a:accent3>
        <a:srgbClr val="00B0F0"/>
      </a:accent3>
      <a:accent4>
        <a:srgbClr val="595959"/>
      </a:accent4>
      <a:accent5>
        <a:srgbClr val="7F7F7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hitsz" id="{F02FF392-DBFF-47A6-8723-A54652F187A4}" vid="{58E87B9C-AD53-42B3-BF8A-6F45B167C92F}"/>
    </a:ext>
  </a:extLst>
</a:theme>
</file>

<file path=ppt/theme/theme3.xml><?xml version="1.0" encoding="utf-8"?>
<a:theme xmlns:a="http://schemas.openxmlformats.org/drawingml/2006/main" name="Office 主题">
  <a:themeElements>
    <a:clrScheme name="自定义 4">
      <a:dk1>
        <a:sysClr val="windowText" lastClr="000000"/>
      </a:dk1>
      <a:lt1>
        <a:sysClr val="window" lastClr="FFFFFF"/>
      </a:lt1>
      <a:dk2>
        <a:srgbClr val="1F497D"/>
      </a:dk2>
      <a:lt2>
        <a:srgbClr val="EEECE1"/>
      </a:lt2>
      <a:accent1>
        <a:srgbClr val="002060"/>
      </a:accent1>
      <a:accent2>
        <a:srgbClr val="0070C0"/>
      </a:accent2>
      <a:accent3>
        <a:srgbClr val="00B0F0"/>
      </a:accent3>
      <a:accent4>
        <a:srgbClr val="595959"/>
      </a:accent4>
      <a:accent5>
        <a:srgbClr val="7F7F7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28575" cap="sq" cmpd="sng" algn="ctr">
          <a:solidFill>
            <a:srgbClr val="8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folHlink"/>
            </a:solidFill>
            <a:effectLst>
              <a:outerShdw blurRad="38100" dist="38100" dir="2700000" algn="tl">
                <a:srgbClr val="000000">
                  <a:alpha val="43137"/>
                </a:srgbClr>
              </a:outerShdw>
            </a:effectLst>
            <a:latin typeface="Comic Sans MS" pitchFamily="66" charset="0"/>
          </a:defRPr>
        </a:defPPr>
      </a:lstStyle>
    </a:spDef>
    <a:lnDef>
      <a:spPr bwMode="auto">
        <a:xfrm>
          <a:off x="0" y="0"/>
          <a:ext cx="1" cy="1"/>
        </a:xfrm>
        <a:custGeom>
          <a:avLst/>
          <a:gdLst/>
          <a:ahLst/>
          <a:cxnLst/>
          <a:rect l="0" t="0" r="0" b="0"/>
          <a:pathLst/>
        </a:custGeom>
        <a:solidFill>
          <a:schemeClr val="bg1"/>
        </a:solidFill>
        <a:ln w="28575" cap="sq" cmpd="sng" algn="ctr">
          <a:solidFill>
            <a:srgbClr val="8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folHlink"/>
            </a:solidFill>
            <a:effectLst>
              <a:outerShdw blurRad="38100" dist="38100" dir="2700000" algn="tl">
                <a:srgbClr val="000000">
                  <a:alpha val="43137"/>
                </a:srgbClr>
              </a:outerShdw>
            </a:effectLst>
            <a:latin typeface="Comic Sans MS" pitchFamily="66"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Office\Templates\1033\Company Handbook.pot</Template>
  <TotalTime>18760</TotalTime>
  <Pages>43</Pages>
  <Words>5225</Words>
  <Application>Microsoft Macintosh PowerPoint</Application>
  <PresentationFormat>On-screen Show (4:3)</PresentationFormat>
  <Paragraphs>719</Paragraphs>
  <Slides>66</Slides>
  <Notes>48</Notes>
  <HiddenSlides>0</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2</vt:i4>
      </vt:variant>
      <vt:variant>
        <vt:lpstr>Slide Titles</vt:lpstr>
      </vt:variant>
      <vt:variant>
        <vt:i4>66</vt:i4>
      </vt:variant>
    </vt:vector>
  </HeadingPairs>
  <TitlesOfParts>
    <vt:vector size="82" baseType="lpstr">
      <vt:lpstr>Liberation Sans</vt:lpstr>
      <vt:lpstr>Microsoft Yahei</vt:lpstr>
      <vt:lpstr>思源黑体 CN Bold</vt:lpstr>
      <vt:lpstr>思源黑体 CN Light</vt:lpstr>
      <vt:lpstr>思源黑体 CN Regular</vt:lpstr>
      <vt:lpstr>Arial</vt:lpstr>
      <vt:lpstr>Century</vt:lpstr>
      <vt:lpstr>Comic Sans MS</vt:lpstr>
      <vt:lpstr>Helvetica</vt:lpstr>
      <vt:lpstr>Wingdings</vt:lpstr>
      <vt:lpstr>movnglnc</vt:lpstr>
      <vt:lpstr>hitsz</vt:lpstr>
      <vt:lpstr>Office 主题</vt:lpstr>
      <vt:lpstr>1_movnglnc</vt:lpstr>
      <vt:lpstr>Microsoft Excel 97 - 2004 Worksheet</vt:lpstr>
      <vt:lpstr>Worksheet</vt:lpstr>
      <vt:lpstr>PowerPoint Presentation</vt:lpstr>
      <vt:lpstr>LEARNING OBJECTIVES</vt:lpstr>
      <vt:lpstr>PowerPoint Presentation</vt:lpstr>
      <vt:lpstr>Depreciation—A Method  of Cost Allocation 折旧</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Revision of Depreciation Rates</vt:lpstr>
      <vt:lpstr>Revision of Depreciation Rates</vt:lpstr>
      <vt:lpstr>Revision of Depreciation Rates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Accounting and Accounting Standards</dc:title>
  <dc:creator>Coby Harmon</dc:creator>
  <cp:lastModifiedBy>Jack Qiang</cp:lastModifiedBy>
  <cp:revision>2696</cp:revision>
  <cp:lastPrinted>1999-09-16T17:08:20Z</cp:lastPrinted>
  <dcterms:created xsi:type="dcterms:W3CDTF">1997-03-28T18:03:02Z</dcterms:created>
  <dcterms:modified xsi:type="dcterms:W3CDTF">2024-10-09T05:32:29Z</dcterms:modified>
</cp:coreProperties>
</file>